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62" r:id="rId2"/>
    <p:sldId id="263" r:id="rId3"/>
    <p:sldId id="264" r:id="rId4"/>
    <p:sldId id="265" r:id="rId5"/>
    <p:sldId id="271" r:id="rId6"/>
    <p:sldId id="278" r:id="rId7"/>
    <p:sldId id="279" r:id="rId8"/>
    <p:sldId id="282" r:id="rId9"/>
    <p:sldId id="273" r:id="rId10"/>
    <p:sldId id="275" r:id="rId11"/>
    <p:sldId id="283" r:id="rId12"/>
    <p:sldId id="281" r:id="rId13"/>
    <p:sldId id="276" r:id="rId14"/>
    <p:sldId id="280" r:id="rId15"/>
    <p:sldId id="277" r:id="rId16"/>
    <p:sldId id="274" r:id="rId17"/>
    <p:sldId id="284" r:id="rId18"/>
    <p:sldId id="287" r:id="rId19"/>
    <p:sldId id="290" r:id="rId20"/>
    <p:sldId id="291" r:id="rId21"/>
    <p:sldId id="285" r:id="rId22"/>
    <p:sldId id="286" r:id="rId23"/>
    <p:sldId id="288" r:id="rId24"/>
    <p:sldId id="289" r:id="rId25"/>
    <p:sldId id="292" r:id="rId26"/>
    <p:sldId id="270" r:id="rId27"/>
    <p:sldId id="293" r:id="rId28"/>
    <p:sldId id="297" r:id="rId29"/>
    <p:sldId id="295" r:id="rId30"/>
    <p:sldId id="296" r:id="rId31"/>
    <p:sldId id="307" r:id="rId32"/>
    <p:sldId id="305" r:id="rId33"/>
    <p:sldId id="306" r:id="rId34"/>
    <p:sldId id="298" r:id="rId35"/>
    <p:sldId id="294" r:id="rId36"/>
    <p:sldId id="309" r:id="rId37"/>
    <p:sldId id="299" r:id="rId38"/>
    <p:sldId id="312" r:id="rId39"/>
    <p:sldId id="300" r:id="rId40"/>
    <p:sldId id="302" r:id="rId41"/>
    <p:sldId id="310" r:id="rId42"/>
    <p:sldId id="301" r:id="rId43"/>
    <p:sldId id="315" r:id="rId44"/>
    <p:sldId id="317" r:id="rId45"/>
    <p:sldId id="314" r:id="rId46"/>
    <p:sldId id="321" r:id="rId47"/>
    <p:sldId id="322" r:id="rId48"/>
    <p:sldId id="316" r:id="rId49"/>
    <p:sldId id="318" r:id="rId50"/>
    <p:sldId id="335" r:id="rId51"/>
    <p:sldId id="334" r:id="rId52"/>
    <p:sldId id="328" r:id="rId53"/>
    <p:sldId id="320" r:id="rId54"/>
    <p:sldId id="326" r:id="rId55"/>
    <p:sldId id="325" r:id="rId56"/>
    <p:sldId id="333" r:id="rId57"/>
    <p:sldId id="319" r:id="rId58"/>
    <p:sldId id="337" r:id="rId59"/>
    <p:sldId id="332" r:id="rId60"/>
    <p:sldId id="331" r:id="rId61"/>
    <p:sldId id="324" r:id="rId62"/>
    <p:sldId id="336" r:id="rId63"/>
    <p:sldId id="330" r:id="rId64"/>
    <p:sldId id="342" r:id="rId65"/>
    <p:sldId id="338" r:id="rId66"/>
    <p:sldId id="341" r:id="rId67"/>
    <p:sldId id="340" r:id="rId68"/>
    <p:sldId id="339" r:id="rId69"/>
    <p:sldId id="343" r:id="rId70"/>
    <p:sldId id="355" r:id="rId71"/>
    <p:sldId id="357" r:id="rId72"/>
    <p:sldId id="353" r:id="rId73"/>
    <p:sldId id="352" r:id="rId74"/>
    <p:sldId id="346" r:id="rId75"/>
    <p:sldId id="354" r:id="rId76"/>
    <p:sldId id="356" r:id="rId77"/>
    <p:sldId id="348" r:id="rId78"/>
    <p:sldId id="344" r:id="rId79"/>
    <p:sldId id="351" r:id="rId80"/>
    <p:sldId id="347" r:id="rId81"/>
    <p:sldId id="349" r:id="rId82"/>
    <p:sldId id="350" r:id="rId8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/>
    <p:restoredTop sz="88876"/>
  </p:normalViewPr>
  <p:slideViewPr>
    <p:cSldViewPr snapToGrid="0">
      <p:cViewPr varScale="1">
        <p:scale>
          <a:sx n="136" d="100"/>
          <a:sy n="136" d="100"/>
        </p:scale>
        <p:origin x="2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9C56-2010-D847-AF40-7B1EBEC55D07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138B-C199-BE44-96E7-C00A25560A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2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7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3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3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8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5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7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5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08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4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44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66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70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39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15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56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337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11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810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08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23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982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78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4897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854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285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5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4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 is to focus on relevant regions in an image.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CCA analyses feature correlations between different images </a:t>
            </a:r>
          </a:p>
          <a:p>
            <a:endParaRPr lang="en-GB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度量附近</a:t>
            </a:r>
            <a:r>
              <a:rPr lang="en-GB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的相似性来揭示图像的结构布局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Channel-wise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DF8-0DDC-E305-98C5-4394BB044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29BA-B200-E20C-D458-74AD765E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7439-5D10-96D0-B2E6-7FC1AEBD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8B8C-5436-1B02-0DFB-B9DAC942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70D-CE3D-BD6E-FA9B-BA70481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8753-FB18-F0E6-4A57-6257419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8D30-D3E0-2846-F947-AE178C3B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33B8-5E0A-F4F3-B33E-08C09C0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C747-7B1C-D295-ECAE-53F56473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91FD-1569-824D-A2F9-88500F6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01ED5-4206-2F39-6903-9D9B820AF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C36B-617A-11A5-C83D-489507F1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1D-1532-7196-218B-F408D5D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525-1CD0-A559-36D4-5A35BE96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A035-BC9A-912E-509F-9B8E1DF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B08C-E269-19B9-5503-192B7568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3D7C-C9C3-02A4-DEF6-BEB3C07D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8B12-93BA-093F-F9AE-4C850E1B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4AB-F528-84A4-4E3D-F553B7C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4884-DF2F-E82E-9FBA-C0E4E6BF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DE9-02FA-A571-8AF5-1AC83B83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05B7-A5D5-10D1-6DD6-46B6661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D7B2-8ABD-E2CB-0B06-9AA5B1E1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E964-8BD1-02F5-C1D6-06E7517B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7DFB-1B02-BC89-03AD-6CF2853E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6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9D5-64D4-0907-DF0A-5EE7658E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DDD-7D5C-98CE-AC10-410F4737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D63F-35F2-BA18-8947-5A827FB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9D66-FA2F-9A4F-6C4C-56E9386F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3E853-7A52-A76B-14A4-970647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AABBA-7DAA-9B87-7F0F-141C1A44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B20-C130-2474-1E92-0E4D5B78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FA25-5A6D-B075-9C9A-7FBF966F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B5E0B-0F67-36F0-C606-28447C5F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833C-05D1-C763-8730-9F7FB394A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3FBE2-341F-3D94-F14D-7911788D1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5157-3DE8-2DBC-379C-617184E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F03CB-465B-1D58-836F-BB2C84E9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1F4-3A9F-67D0-9882-C21EF4BA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FA7-2630-F53F-C085-DB055A95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7F5F-C618-6669-E553-85431A9D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1D74-3D92-5D71-D0FC-3D00C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E37B-D0FB-628F-065C-7825004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FA5F0-2A3A-CFDB-4323-AFE82BD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EF9BC-9E52-D3FC-7CB9-421C78D0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F565-5626-9789-C97F-C1A84A9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7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51F2-5E38-24C2-1642-BB7D2051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8DD-DDF1-E04E-BBD9-23B6C578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74E01-47AB-42AF-3BAC-21CF8F4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04438-63D3-3671-E334-F1C83A8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67F0-5C15-61A2-169C-3BC03F8B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6945-A084-BCD2-A1A3-A88E1644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B4B2-CC29-4877-EEE6-235521C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19BF2-4D56-A5F2-0F46-2853D23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9990-82C0-0FAB-EE90-47CFBA8E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9B36-A1B4-4B2B-48D9-B12551B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80C-2324-6949-2976-36BE33AB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5249-3420-2084-762B-9D21DE56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1C73-1C95-63F2-CCF7-937A7126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5B0-E3C4-2772-F303-17939FDD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F905-3883-4403-1504-61934BB9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ADB5-28ED-244B-9E3A-1C6568BB790A}" type="datetimeFigureOut">
              <a:rPr lang="en-GB" smtClean="0"/>
              <a:t>19/02/2023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6019-A90E-8927-9291-DD67E6D5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E1C3-53A1-1F84-34CE-B328C661C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0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0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70.png"/><Relationship Id="rId24" Type="http://schemas.openxmlformats.org/officeDocument/2006/relationships/image" Target="../media/image72.png"/><Relationship Id="rId5" Type="http://schemas.openxmlformats.org/officeDocument/2006/relationships/image" Target="../media/image59.png"/><Relationship Id="rId15" Type="http://schemas.openxmlformats.org/officeDocument/2006/relationships/image" Target="../media/image710.png"/><Relationship Id="rId23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28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12.png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C3AD7B-03DA-6BA0-0B49-663275E81BCC}"/>
              </a:ext>
            </a:extLst>
          </p:cNvPr>
          <p:cNvGrpSpPr/>
          <p:nvPr/>
        </p:nvGrpSpPr>
        <p:grpSpPr>
          <a:xfrm>
            <a:off x="4147243" y="977417"/>
            <a:ext cx="7939653" cy="2240757"/>
            <a:chOff x="4252347" y="1763683"/>
            <a:chExt cx="7939653" cy="22407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DF88D3-230F-CD7B-E269-E3A86C24D07E}"/>
                </a:ext>
              </a:extLst>
            </p:cNvPr>
            <p:cNvGrpSpPr/>
            <p:nvPr/>
          </p:nvGrpSpPr>
          <p:grpSpPr>
            <a:xfrm>
              <a:off x="4252347" y="1763683"/>
              <a:ext cx="7939653" cy="2240757"/>
              <a:chOff x="4027380" y="2751656"/>
              <a:chExt cx="7939653" cy="20095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C41029-A8FC-9D76-EA3B-2C3A5F5B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80" y="2751656"/>
                <a:ext cx="7939653" cy="20095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D53C6-969C-AD53-7E45-CF7D4B4DF0A5}"/>
                  </a:ext>
                </a:extLst>
              </p:cNvPr>
              <p:cNvSpPr txBox="1"/>
              <p:nvPr/>
            </p:nvSpPr>
            <p:spPr>
              <a:xfrm>
                <a:off x="4310526" y="3690635"/>
                <a:ext cx="807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Original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0F4E3-B235-AB11-BAA5-8B91B4CF77FF}"/>
                  </a:ext>
                </a:extLst>
              </p:cNvPr>
              <p:cNvSpPr txBox="1"/>
              <p:nvPr/>
            </p:nvSpPr>
            <p:spPr>
              <a:xfrm>
                <a:off x="4199821" y="4146789"/>
                <a:ext cx="1029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Reproduction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16EE1-1DDB-F0DA-1824-7063D6A5E061}"/>
                  </a:ext>
                </a:extLst>
              </p:cNvPr>
              <p:cNvSpPr txBox="1"/>
              <p:nvPr/>
            </p:nvSpPr>
            <p:spPr>
              <a:xfrm>
                <a:off x="6208979" y="3680803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5.97    10.52    5.98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EE54BB-8969-F7C5-823A-59CEC43F66EF}"/>
                  </a:ext>
                </a:extLst>
              </p:cNvPr>
              <p:cNvSpPr txBox="1"/>
              <p:nvPr/>
            </p:nvSpPr>
            <p:spPr>
              <a:xfrm>
                <a:off x="7644342" y="3690635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6.58    12.02    6.33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465B0-01B5-2EC5-63B5-A39E65EEC7C8}"/>
                  </a:ext>
                </a:extLst>
              </p:cNvPr>
              <p:cNvSpPr txBox="1"/>
              <p:nvPr/>
            </p:nvSpPr>
            <p:spPr>
              <a:xfrm>
                <a:off x="6208979" y="4168073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5.51    10.19    5.63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91CA45-A3F8-0AD1-AA6D-BB4B83E78F21}"/>
                  </a:ext>
                </a:extLst>
              </p:cNvPr>
              <p:cNvSpPr txBox="1"/>
              <p:nvPr/>
            </p:nvSpPr>
            <p:spPr>
              <a:xfrm>
                <a:off x="9050141" y="3680802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7.00    12.95    6.71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C76163-2C1F-4953-56C8-0424CEB71332}"/>
                  </a:ext>
                </a:extLst>
              </p:cNvPr>
              <p:cNvSpPr txBox="1"/>
              <p:nvPr/>
            </p:nvSpPr>
            <p:spPr>
              <a:xfrm>
                <a:off x="10483649" y="3690635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7.76    14.28     7.31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66C5D-113B-716E-D6B2-802653D334E6}"/>
                  </a:ext>
                </a:extLst>
              </p:cNvPr>
              <p:cNvSpPr txBox="1"/>
              <p:nvPr/>
            </p:nvSpPr>
            <p:spPr>
              <a:xfrm>
                <a:off x="10483649" y="4172869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7.71    14.21     7.35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C5F0F-6433-6E36-83C7-06838B45E13D}"/>
                  </a:ext>
                </a:extLst>
              </p:cNvPr>
              <p:cNvSpPr txBox="1"/>
              <p:nvPr/>
            </p:nvSpPr>
            <p:spPr>
              <a:xfrm>
                <a:off x="9051931" y="414679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6.90    12.74    6.59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67B54F-6AD1-90D3-4D60-D6E9EC4BFB1C}"/>
                  </a:ext>
                </a:extLst>
              </p:cNvPr>
              <p:cNvSpPr txBox="1"/>
              <p:nvPr/>
            </p:nvSpPr>
            <p:spPr>
              <a:xfrm>
                <a:off x="7644342" y="417287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6.36    11.37    6.01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9FDB28-5185-5A28-3124-95AC313CB66E}"/>
                </a:ext>
              </a:extLst>
            </p:cNvPr>
            <p:cNvSpPr txBox="1"/>
            <p:nvPr/>
          </p:nvSpPr>
          <p:spPr>
            <a:xfrm>
              <a:off x="7536465" y="1787344"/>
              <a:ext cx="3891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Fig 1. Part of reproduction results, COCO validation dataset </a:t>
              </a:r>
            </a:p>
          </p:txBody>
        </p:sp>
      </p:grpSp>
      <p:sp>
        <p:nvSpPr>
          <p:cNvPr id="274" name="Google Shape;274;p66"/>
          <p:cNvSpPr txBox="1">
            <a:spLocks noGrp="1"/>
          </p:cNvSpPr>
          <p:nvPr>
            <p:ph type="body" idx="1"/>
          </p:nvPr>
        </p:nvSpPr>
        <p:spPr>
          <a:xfrm>
            <a:off x="21744" y="798315"/>
            <a:ext cx="10358400" cy="37763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for the past week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familiar with Detectron2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Reproduced experiments w/o fine-tuning</a:t>
            </a:r>
          </a:p>
          <a:p>
            <a:pPr marL="194729" indent="0">
              <a:buClr>
                <a:schemeClr val="dk1"/>
              </a:buClr>
              <a:buSzPts val="13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in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AirDet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FewX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got close results.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(in progress)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133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indent="0">
              <a:spcBef>
                <a:spcPts val="160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66"/>
          <p:cNvSpPr txBox="1">
            <a:spLocks noGrp="1"/>
          </p:cNvSpPr>
          <p:nvPr>
            <p:ph type="title"/>
          </p:nvPr>
        </p:nvSpPr>
        <p:spPr>
          <a:xfrm>
            <a:off x="840000" y="173026"/>
            <a:ext cx="9518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dirty="0"/>
              <a:t>Extension of </a:t>
            </a:r>
            <a:r>
              <a:rPr lang="en" dirty="0" err="1"/>
              <a:t>AirDet</a:t>
            </a:r>
            <a:endParaRPr dirty="0"/>
          </a:p>
        </p:txBody>
      </p:sp>
      <p:sp>
        <p:nvSpPr>
          <p:cNvPr id="4" name="Google Shape;314;p69">
            <a:extLst>
              <a:ext uri="{FF2B5EF4-FFF2-40B4-BE49-F238E27FC236}">
                <a16:creationId xmlns:a16="http://schemas.microsoft.com/office/drawing/2014/main" id="{749F2DB3-7F33-C23A-EBD8-5507F75615C9}"/>
              </a:ext>
            </a:extLst>
          </p:cNvPr>
          <p:cNvSpPr txBox="1">
            <a:spLocks/>
          </p:cNvSpPr>
          <p:nvPr/>
        </p:nvSpPr>
        <p:spPr>
          <a:xfrm>
            <a:off x="0" y="4813546"/>
            <a:ext cx="7313668" cy="3668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the next week: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into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samples and proposal generation module, trying to found out why false examples can not work out.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Assumption 1 and 2.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prospective: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Punish negative samples to prevent its dominating role in loss.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14;p69">
            <a:extLst>
              <a:ext uri="{FF2B5EF4-FFF2-40B4-BE49-F238E27FC236}">
                <a16:creationId xmlns:a16="http://schemas.microsoft.com/office/drawing/2014/main" id="{5E71A90F-851D-BD58-9A35-AFE14FEC1E6E}"/>
              </a:ext>
            </a:extLst>
          </p:cNvPr>
          <p:cNvSpPr txBox="1">
            <a:spLocks/>
          </p:cNvSpPr>
          <p:nvPr/>
        </p:nvSpPr>
        <p:spPr>
          <a:xfrm>
            <a:off x="59310" y="2462794"/>
            <a:ext cx="7865490" cy="3737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RPN </a:t>
            </a:r>
            <a:r>
              <a:rPr lang="en-GB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cls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is large because…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1: Existing  appearance difference between S and Q.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Similar region may not be captured correctly and current multi-relation detector 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 potentially introduce unnecessary or even harmful information to classification task.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2: Task of distinguishing different  category is much easier than that of 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two objects into one category.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158206" y="7072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22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C3765-BE22-12C7-8D75-B81D6846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0" y="5384325"/>
            <a:ext cx="1402948" cy="1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挑狗要看这几点特征，符合两点以上的，就是“旺家狗”！_狗狗_主人_黄狗">
            <a:extLst>
              <a:ext uri="{FF2B5EF4-FFF2-40B4-BE49-F238E27FC236}">
                <a16:creationId xmlns:a16="http://schemas.microsoft.com/office/drawing/2014/main" id="{FBD4C573-B082-C000-F26E-ECDB4BE6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83" y="3387045"/>
            <a:ext cx="2660836" cy="15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56C4-CDDA-5DE2-2AD7-E6AD4A7FC275}"/>
              </a:ext>
            </a:extLst>
          </p:cNvPr>
          <p:cNvSpPr txBox="1"/>
          <p:nvPr/>
        </p:nvSpPr>
        <p:spPr>
          <a:xfrm>
            <a:off x="9536832" y="303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2D4E-80ED-2C38-BF47-896B005D7CB2}"/>
              </a:ext>
            </a:extLst>
          </p:cNvPr>
          <p:cNvSpPr txBox="1"/>
          <p:nvPr/>
        </p:nvSpPr>
        <p:spPr>
          <a:xfrm>
            <a:off x="9690864" y="501499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34A9A-8CBD-B515-A01C-EA4AB469FCB2}"/>
              </a:ext>
            </a:extLst>
          </p:cNvPr>
          <p:cNvGrpSpPr/>
          <p:nvPr/>
        </p:nvGrpSpPr>
        <p:grpSpPr>
          <a:xfrm>
            <a:off x="7867097" y="3594154"/>
            <a:ext cx="2957498" cy="2873829"/>
            <a:chOff x="4333684" y="-135184"/>
            <a:chExt cx="3190461" cy="322652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4F74650D-A4D8-F5BD-FC58-E282A704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84" y="-135184"/>
              <a:ext cx="3190461" cy="32265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5F208-EA4E-E2AF-E4F6-278B93D34588}"/>
                </a:ext>
              </a:extLst>
            </p:cNvPr>
            <p:cNvSpPr txBox="1"/>
            <p:nvPr/>
          </p:nvSpPr>
          <p:spPr>
            <a:xfrm>
              <a:off x="5121007" y="667924"/>
              <a:ext cx="591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2A886-BC2C-BD4D-F5EB-313EC207AEDC}"/>
              </a:ext>
            </a:extLst>
          </p:cNvPr>
          <p:cNvGrpSpPr/>
          <p:nvPr/>
        </p:nvGrpSpPr>
        <p:grpSpPr>
          <a:xfrm>
            <a:off x="8649478" y="2900827"/>
            <a:ext cx="3542522" cy="3806890"/>
            <a:chOff x="7450599" y="0"/>
            <a:chExt cx="515766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207A8D-B723-BD98-B709-F5A6C8EFA014}"/>
                </a:ext>
              </a:extLst>
            </p:cNvPr>
            <p:cNvGrpSpPr/>
            <p:nvPr/>
          </p:nvGrpSpPr>
          <p:grpSpPr>
            <a:xfrm>
              <a:off x="7450599" y="0"/>
              <a:ext cx="5157669" cy="6858000"/>
              <a:chOff x="7450599" y="0"/>
              <a:chExt cx="5157669" cy="6858000"/>
            </a:xfrm>
          </p:grpSpPr>
          <p:pic>
            <p:nvPicPr>
              <p:cNvPr id="21" name="Picture 20" descr="Diagram&#10;&#10;Description automatically generated">
                <a:extLst>
                  <a:ext uri="{FF2B5EF4-FFF2-40B4-BE49-F238E27FC236}">
                    <a16:creationId xmlns:a16="http://schemas.microsoft.com/office/drawing/2014/main" id="{A850DD13-9029-FDFF-89CA-E048F27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99" y="0"/>
                <a:ext cx="5157669" cy="6858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2637C-80D5-1866-F85F-5840742B6DB2}"/>
                  </a:ext>
                </a:extLst>
              </p:cNvPr>
              <p:cNvSpPr txBox="1"/>
              <p:nvPr/>
            </p:nvSpPr>
            <p:spPr>
              <a:xfrm>
                <a:off x="8198625" y="853663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75BD2-5990-E085-1BBD-8AF984C086DC}"/>
                  </a:ext>
                </a:extLst>
              </p:cNvPr>
              <p:cNvSpPr txBox="1"/>
              <p:nvPr/>
            </p:nvSpPr>
            <p:spPr>
              <a:xfrm>
                <a:off x="9084029" y="4134558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A1869-ECA7-A126-1A27-364FE211A72F}"/>
                </a:ext>
              </a:extLst>
            </p:cNvPr>
            <p:cNvSpPr txBox="1"/>
            <p:nvPr/>
          </p:nvSpPr>
          <p:spPr>
            <a:xfrm>
              <a:off x="9188362" y="2857194"/>
              <a:ext cx="2055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Another 10000 </a:t>
              </a:r>
              <a:r>
                <a:rPr lang="en-GB" dirty="0" err="1"/>
                <a:t>iters</a:t>
              </a: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09C78-A992-C698-AA5E-391699A5B4A3}"/>
              </a:ext>
            </a:extLst>
          </p:cNvPr>
          <p:cNvGrpSpPr/>
          <p:nvPr/>
        </p:nvGrpSpPr>
        <p:grpSpPr>
          <a:xfrm>
            <a:off x="368466" y="2227632"/>
            <a:ext cx="3515852" cy="2426971"/>
            <a:chOff x="542770" y="1180839"/>
            <a:chExt cx="3285070" cy="314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D994C4-C9A0-7A13-96E5-8D0EEE0B0981}"/>
                </a:ext>
              </a:extLst>
            </p:cNvPr>
            <p:cNvSpPr txBox="1"/>
            <p:nvPr/>
          </p:nvSpPr>
          <p:spPr>
            <a:xfrm>
              <a:off x="1554586" y="1180839"/>
              <a:ext cx="21273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>
                  <a:solidFill>
                    <a:srgbClr val="6A9955"/>
                  </a:solidFill>
                  <a:effectLst/>
                  <a:latin typeface="Menlo" panose="020B0609030804020204" pitchFamily="49" charset="0"/>
                </a:rPr>
                <a:t>attention map</a:t>
              </a:r>
              <a:endPara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870F4-794D-FF7F-7ED6-1CD0DD1E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70" y="1576895"/>
              <a:ext cx="3285070" cy="2744419"/>
            </a:xfrm>
            <a:prstGeom prst="rect">
              <a:avLst/>
            </a:prstGeom>
          </p:spPr>
        </p:pic>
      </p:grp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5124476-7973-7096-558F-0D14BEE50E6A}"/>
              </a:ext>
            </a:extLst>
          </p:cNvPr>
          <p:cNvCxnSpPr>
            <a:cxnSpLocks/>
          </p:cNvCxnSpPr>
          <p:nvPr/>
        </p:nvCxnSpPr>
        <p:spPr>
          <a:xfrm rot="10800000">
            <a:off x="3452022" y="2370341"/>
            <a:ext cx="2842316" cy="7178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6;p66">
            <a:extLst>
              <a:ext uri="{FF2B5EF4-FFF2-40B4-BE49-F238E27FC236}">
                <a16:creationId xmlns:a16="http://schemas.microsoft.com/office/drawing/2014/main" id="{63F22359-E88E-EF21-1EB8-03151B797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3515" y="237162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E15DF-D701-D7FB-2A81-A1DBBF6FD685}"/>
              </a:ext>
            </a:extLst>
          </p:cNvPr>
          <p:cNvSpPr txBox="1"/>
          <p:nvPr/>
        </p:nvSpPr>
        <p:spPr>
          <a:xfrm>
            <a:off x="117001" y="777429"/>
            <a:ext cx="667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</a:t>
            </a:r>
          </a:p>
          <a:p>
            <a:r>
              <a:rPr lang="en-GB" dirty="0"/>
              <a:t>    1. Generating  </a:t>
            </a:r>
            <a:r>
              <a:rPr lang="en-GB" dirty="0" err="1"/>
              <a:t>bboxes</a:t>
            </a:r>
            <a:r>
              <a:rPr lang="en-GB" dirty="0"/>
              <a:t> in positive area. </a:t>
            </a:r>
          </a:p>
          <a:p>
            <a:r>
              <a:rPr lang="en-GB" dirty="0"/>
              <a:t>    2. classifying </a:t>
            </a:r>
            <a:r>
              <a:rPr lang="en-GB" dirty="0" err="1"/>
              <a:t>bboxes</a:t>
            </a:r>
            <a:r>
              <a:rPr lang="en-GB" dirty="0"/>
              <a:t> containing positive instances(e.g. cat ) as cat.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0BA5E-368D-11F8-88D1-CA2A1989AD6C}"/>
              </a:ext>
            </a:extLst>
          </p:cNvPr>
          <p:cNvSpPr txBox="1"/>
          <p:nvPr/>
        </p:nvSpPr>
        <p:spPr>
          <a:xfrm>
            <a:off x="6294338" y="2080354"/>
            <a:ext cx="610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training from scratch, annotations are needed as supervision.</a:t>
            </a:r>
          </a:p>
          <a:p>
            <a:r>
              <a:rPr lang="en-GB" dirty="0"/>
              <a:t>Here pre-trained model from </a:t>
            </a:r>
            <a:r>
              <a:rPr lang="en-GB" dirty="0" err="1"/>
              <a:t>AirDet</a:t>
            </a:r>
            <a:r>
              <a:rPr lang="en-GB" dirty="0"/>
              <a:t> is used to </a:t>
            </a:r>
          </a:p>
          <a:p>
            <a:r>
              <a:rPr lang="en-GB" dirty="0"/>
              <a:t>validate </a:t>
            </a:r>
            <a:r>
              <a:rPr lang="en-GB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effectiveness</a:t>
            </a:r>
            <a:r>
              <a:rPr lang="en-GB" dirty="0"/>
              <a:t> 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8D4E0-5DDC-FCEE-935D-0A5A1824B9F9}"/>
              </a:ext>
            </a:extLst>
          </p:cNvPr>
          <p:cNvSpPr/>
          <p:nvPr/>
        </p:nvSpPr>
        <p:spPr>
          <a:xfrm>
            <a:off x="10296417" y="2674350"/>
            <a:ext cx="1895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Process</a:t>
            </a:r>
          </a:p>
        </p:txBody>
      </p:sp>
      <p:pic>
        <p:nvPicPr>
          <p:cNvPr id="38" name="Picture 37" descr="A cat looking at the camera&#10;&#10;Description automatically generated">
            <a:extLst>
              <a:ext uri="{FF2B5EF4-FFF2-40B4-BE49-F238E27FC236}">
                <a16:creationId xmlns:a16="http://schemas.microsoft.com/office/drawing/2014/main" id="{76E415C3-0EE3-2482-4E24-40535A3C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42" y="61385"/>
            <a:ext cx="2030386" cy="2138807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75343C91-9287-0030-F350-D7ADE9D6D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7" y="3314642"/>
            <a:ext cx="9423340" cy="3128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4E91F-80E8-D001-D6F9-10B8980EB58C}"/>
              </a:ext>
            </a:extLst>
          </p:cNvPr>
          <p:cNvSpPr txBox="1"/>
          <p:nvPr/>
        </p:nvSpPr>
        <p:spPr>
          <a:xfrm>
            <a:off x="1017037" y="345233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AirDet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08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000E6-96CA-FA55-0C34-C22C458C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2174" y="571815"/>
            <a:ext cx="22984348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863A1-8384-1204-A8AE-48022707DE2E}"/>
              </a:ext>
            </a:extLst>
          </p:cNvPr>
          <p:cNvGrpSpPr/>
          <p:nvPr/>
        </p:nvGrpSpPr>
        <p:grpSpPr>
          <a:xfrm>
            <a:off x="-214413" y="-811390"/>
            <a:ext cx="4781215" cy="3454410"/>
            <a:chOff x="4321493" y="1991968"/>
            <a:chExt cx="4781215" cy="345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E91D01-63DF-7908-EFFD-5B63DE888AC8}"/>
                </a:ext>
              </a:extLst>
            </p:cNvPr>
            <p:cNvGrpSpPr/>
            <p:nvPr/>
          </p:nvGrpSpPr>
          <p:grpSpPr>
            <a:xfrm>
              <a:off x="4321493" y="2632762"/>
              <a:ext cx="1620912" cy="1218086"/>
              <a:chOff x="4224835" y="2548114"/>
              <a:chExt cx="1620912" cy="12180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2B9AA8-89A9-6E83-FE65-0A9C4E81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4117">
                <a:off x="4224835" y="2548114"/>
                <a:ext cx="1620912" cy="12180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96855-F876-399B-D970-AA04C0FD90E8}"/>
                  </a:ext>
                </a:extLst>
              </p:cNvPr>
              <p:cNvSpPr txBox="1"/>
              <p:nvPr/>
            </p:nvSpPr>
            <p:spPr>
              <a:xfrm>
                <a:off x="4638043" y="2937335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FB0816-66AB-89A6-6D8E-7CBAD2E97611}"/>
                </a:ext>
              </a:extLst>
            </p:cNvPr>
            <p:cNvGrpSpPr/>
            <p:nvPr/>
          </p:nvGrpSpPr>
          <p:grpSpPr>
            <a:xfrm>
              <a:off x="7208118" y="1991968"/>
              <a:ext cx="1410238" cy="1437032"/>
              <a:chOff x="7156710" y="2588151"/>
              <a:chExt cx="1410238" cy="14370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255DD8-04E8-041D-06C5-C8E197D4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710" y="2588151"/>
                <a:ext cx="1410238" cy="14370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ED81A-7CD4-92DC-DE6C-1DFE74221535}"/>
                  </a:ext>
                </a:extLst>
              </p:cNvPr>
              <p:cNvSpPr txBox="1"/>
              <p:nvPr/>
            </p:nvSpPr>
            <p:spPr>
              <a:xfrm>
                <a:off x="7487389" y="3028890"/>
                <a:ext cx="580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Age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AC035-DC54-EC65-C210-D879D35C36B1}"/>
                </a:ext>
              </a:extLst>
            </p:cNvPr>
            <p:cNvGrpSpPr/>
            <p:nvPr/>
          </p:nvGrpSpPr>
          <p:grpSpPr>
            <a:xfrm>
              <a:off x="5946795" y="4227409"/>
              <a:ext cx="3155913" cy="1218969"/>
              <a:chOff x="4733929" y="4269849"/>
              <a:chExt cx="3155913" cy="12189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CCC88C-1351-4323-EB25-E32B534E1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3929" y="4269849"/>
                <a:ext cx="3155913" cy="12189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8FDF4-9206-3ACB-5E11-7100ACD27495}"/>
                  </a:ext>
                </a:extLst>
              </p:cNvPr>
              <p:cNvSpPr txBox="1"/>
              <p:nvPr/>
            </p:nvSpPr>
            <p:spPr>
              <a:xfrm>
                <a:off x="5293344" y="4679279"/>
                <a:ext cx="1769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Implicit Factors</a:t>
                </a:r>
                <a:endParaRPr lang="en-GB" sz="20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B854F-A110-25B9-CEE7-6D0B3C4DCA6E}"/>
                </a:ext>
              </a:extLst>
            </p:cNvPr>
            <p:cNvCxnSpPr/>
            <p:nvPr/>
          </p:nvCxnSpPr>
          <p:spPr>
            <a:xfrm flipH="1">
              <a:off x="5998463" y="2729347"/>
              <a:ext cx="1186260" cy="3901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989115-14F7-B7E4-06B0-0861A1A6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3210" y="3330612"/>
              <a:ext cx="95634" cy="89271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9EA213-5F20-ED55-9CB9-C2FA577C89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811" y="3794751"/>
              <a:ext cx="730367" cy="5944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1E9047EF-5880-A813-A135-28C86C786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0" y="99656"/>
            <a:ext cx="1283859" cy="2589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840A4-19C1-DC3C-0186-515831F6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134" y="99657"/>
            <a:ext cx="2637113" cy="2589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264B57-5FE7-3D42-DB0D-493DBA36C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125" y="3740892"/>
            <a:ext cx="1403440" cy="2589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DFA4-AB92-DD36-3FF5-A54F7D74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565" y="3740892"/>
            <a:ext cx="2732154" cy="2589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CD9E7-349E-2E6D-AD08-209B324B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3271" y="2873950"/>
            <a:ext cx="1273864" cy="2589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2810C-242A-E8F0-3536-0FF2651DC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134" y="2872172"/>
            <a:ext cx="2637113" cy="2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;p66">
            <a:extLst>
              <a:ext uri="{FF2B5EF4-FFF2-40B4-BE49-F238E27FC236}">
                <a16:creationId xmlns:a16="http://schemas.microsoft.com/office/drawing/2014/main" id="{67924793-39D2-1B24-42F5-2D930B4CB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768" y="-2992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F58-02FE-C8D8-3CB3-F83CA8A31219}"/>
              </a:ext>
            </a:extLst>
          </p:cNvPr>
          <p:cNvSpPr txBox="1"/>
          <p:nvPr/>
        </p:nvSpPr>
        <p:spPr>
          <a:xfrm>
            <a:off x="720971" y="2627395"/>
            <a:ext cx="4283255" cy="318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 on VOC_20_classes of coco datasets, </a:t>
            </a:r>
            <a:r>
              <a:rPr lang="en-GB" dirty="0" err="1"/>
              <a:t>lr</a:t>
            </a:r>
            <a:r>
              <a:rPr lang="en-GB" dirty="0"/>
              <a:t> =0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D349-F861-6606-D0FC-976FA12825A5}"/>
              </a:ext>
            </a:extLst>
          </p:cNvPr>
          <p:cNvSpPr txBox="1"/>
          <p:nvPr/>
        </p:nvSpPr>
        <p:spPr>
          <a:xfrm>
            <a:off x="6957333" y="535271"/>
            <a:ext cx="4090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Planning for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Finish reading two papers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Debugging: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Check overfit issue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 </a:t>
            </a:r>
            <a:r>
              <a:rPr lang="en-US" dirty="0" err="1"/>
              <a:t>testset</a:t>
            </a:r>
            <a:r>
              <a:rPr lang="en-US" dirty="0"/>
              <a:t> for loss calculation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different support setting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DE3A2-3CE7-E412-3DB0-6830B9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" y="2945862"/>
            <a:ext cx="4926757" cy="39121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E750E96-4DDD-7714-0A2B-9FC7D7F7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33" y="2864805"/>
            <a:ext cx="4926757" cy="3859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B90ECE-669B-D40C-3DE1-FF18ACD9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" y="535270"/>
            <a:ext cx="5294872" cy="1754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6D42-0755-2CCE-B685-239DB1468271}"/>
              </a:ext>
            </a:extLst>
          </p:cNvPr>
          <p:cNvSpPr txBox="1"/>
          <p:nvPr/>
        </p:nvSpPr>
        <p:spPr>
          <a:xfrm>
            <a:off x="480889" y="9923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1146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12CB-BB35-A34C-08AC-91CA35BA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7197"/>
            <a:ext cx="1041400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E0E50-DFF1-010E-E029-ADC6F28D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" y="3428996"/>
            <a:ext cx="1041400" cy="298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51598-606F-CBD3-3227-1552428C93BD}"/>
              </a:ext>
            </a:extLst>
          </p:cNvPr>
          <p:cNvSpPr txBox="1"/>
          <p:nvPr/>
        </p:nvSpPr>
        <p:spPr>
          <a:xfrm>
            <a:off x="300790" y="0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</a:t>
            </a:r>
            <a:r>
              <a:rPr lang="en-US" altLang="zh-CN" dirty="0"/>
              <a:t>t-Term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143-1640-4758-7387-E4B97C5F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57200"/>
            <a:ext cx="985020" cy="2002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D49D0-BE46-D98C-2F56-09D9BF5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2459419"/>
            <a:ext cx="985020" cy="96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8A5E-D7BF-4746-D0BD-D9DB68B98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120" y="457200"/>
            <a:ext cx="985019" cy="2002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E0FD9-F03D-8F2E-A690-C38853D1B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261" y="2459419"/>
            <a:ext cx="999878" cy="969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FB5AA-2979-0FD6-26AD-06D9B51E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1289" y="2444269"/>
            <a:ext cx="969580" cy="999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22E9A-52D2-4054-0F2C-F83B793AE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40" y="447954"/>
            <a:ext cx="999878" cy="20022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963B3D-6AC2-C0B5-6E12-01D04EA1E7A6}"/>
              </a:ext>
            </a:extLst>
          </p:cNvPr>
          <p:cNvGrpSpPr/>
          <p:nvPr/>
        </p:nvGrpSpPr>
        <p:grpSpPr>
          <a:xfrm>
            <a:off x="5767907" y="0"/>
            <a:ext cx="5649393" cy="3111500"/>
            <a:chOff x="5546038" y="1458309"/>
            <a:chExt cx="5649393" cy="3111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65FD3E-1905-5AA2-E790-B8B79745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6331" y="1458309"/>
              <a:ext cx="4229100" cy="311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/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/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/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e</a:t>
                  </a:r>
                  <a:r>
                    <a:rPr lang="en-US" altLang="zh-CN" b="0" dirty="0"/>
                    <a:t>rror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448" t="-6667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194C0B-C04A-A921-B013-D92AFB033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83" y="3438244"/>
            <a:ext cx="99987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/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/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/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</a:t>
                </a:r>
                <a:r>
                  <a:rPr lang="en-US" altLang="zh-CN" b="0" dirty="0"/>
                  <a:t>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blipFill>
                <a:blip r:embed="rId17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329D-0AD6-BBE2-0F83-75028FB09D7F}"/>
              </a:ext>
            </a:extLst>
          </p:cNvPr>
          <p:cNvGrpSpPr/>
          <p:nvPr/>
        </p:nvGrpSpPr>
        <p:grpSpPr>
          <a:xfrm>
            <a:off x="3786941" y="3435365"/>
            <a:ext cx="999880" cy="2977557"/>
            <a:chOff x="2798315" y="3423237"/>
            <a:chExt cx="999880" cy="29775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529E86-CE16-F7D4-9830-1A382C13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98315" y="3423237"/>
              <a:ext cx="999878" cy="19929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4DC82B-4169-6344-74A1-0AD2B852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6200000">
              <a:off x="2805965" y="5408563"/>
              <a:ext cx="984582" cy="9998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4DBC30A-6A4C-1C98-4D21-2FBE0A623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2713" y="3391089"/>
            <a:ext cx="999878" cy="20027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1F59AE-709D-1175-9F8C-5A11330134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082594" y="1356899"/>
            <a:ext cx="985412" cy="104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BC050E-1916-7E4A-28C1-B79AE3D3B4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0114" y="3422874"/>
            <a:ext cx="1014137" cy="1998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09961E-CADA-CD98-17C2-8F8C996500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1824473" y="5413234"/>
            <a:ext cx="988441" cy="1005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11997D-2413-4477-5D6D-C6D521C3DD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88200" y="3401159"/>
            <a:ext cx="42291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8655C-8D5E-1307-8101-8DB5B638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41"/>
            <a:ext cx="5794729" cy="164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19577-A4F7-2FF6-B2F3-304D21656732}"/>
              </a:ext>
            </a:extLst>
          </p:cNvPr>
          <p:cNvSpPr txBox="1"/>
          <p:nvPr/>
        </p:nvSpPr>
        <p:spPr>
          <a:xfrm>
            <a:off x="167604" y="12924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Dataset for loss calculation: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 loss calculation during training: coco_2017_val_voc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58EF-F914-A6AF-6D12-0F3D308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214"/>
            <a:ext cx="7772400" cy="85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49126-8151-3137-F670-E157E551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31" y="795238"/>
            <a:ext cx="38227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C60AC-4C6C-0992-2BD2-ECA617A17707}"/>
              </a:ext>
            </a:extLst>
          </p:cNvPr>
          <p:cNvSpPr txBox="1"/>
          <p:nvPr/>
        </p:nvSpPr>
        <p:spPr>
          <a:xfrm>
            <a:off x="6972300" y="4259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t</a:t>
            </a:r>
            <a:r>
              <a:rPr lang="en-GB" dirty="0">
                <a:effectLst/>
                <a:latin typeface="Helvetica Neue" panose="02000503000000020004" pitchFamily="2" charset="0"/>
              </a:rPr>
              <a:t>est dataset during inference: coco_2017_val_voc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9314-7671-5C01-C2CC-9113FDEB2428}"/>
              </a:ext>
            </a:extLst>
          </p:cNvPr>
          <p:cNvSpPr txBox="1"/>
          <p:nvPr/>
        </p:nvSpPr>
        <p:spPr>
          <a:xfrm>
            <a:off x="301205" y="183918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Are there only 20 </a:t>
            </a:r>
            <a:r>
              <a:rPr lang="en-GB" dirty="0" err="1">
                <a:latin typeface="Helvetica Neue" panose="02000503000000020004" pitchFamily="2" charset="0"/>
              </a:rPr>
              <a:t>Voc</a:t>
            </a:r>
            <a:r>
              <a:rPr lang="en-GB" dirty="0">
                <a:latin typeface="Helvetica Neue" panose="02000503000000020004" pitchFamily="2" charset="0"/>
              </a:rPr>
              <a:t> Classes? -- Yes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CB1F5-BC5A-F448-8D9B-B527C076CBC4}"/>
              </a:ext>
            </a:extLst>
          </p:cNvPr>
          <p:cNvSpPr txBox="1"/>
          <p:nvPr/>
        </p:nvSpPr>
        <p:spPr>
          <a:xfrm>
            <a:off x="1497402" y="22045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Support During Training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BCB4-7D1B-C8D8-BFC5-DBAF37208541}"/>
              </a:ext>
            </a:extLst>
          </p:cNvPr>
          <p:cNvSpPr txBox="1"/>
          <p:nvPr/>
        </p:nvSpPr>
        <p:spPr>
          <a:xfrm>
            <a:off x="7772400" y="3948020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Loss Calculation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E6CA-3D26-16AD-341E-7569F7CC44C6}"/>
              </a:ext>
            </a:extLst>
          </p:cNvPr>
          <p:cNvSpPr txBox="1"/>
          <p:nvPr/>
        </p:nvSpPr>
        <p:spPr>
          <a:xfrm>
            <a:off x="2384844" y="4133706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Inference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8247A0-1F10-3CC7-25BE-DD953638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35" y="4284134"/>
            <a:ext cx="7772400" cy="3900893"/>
          </a:xfrm>
          <a:prstGeom prst="rect">
            <a:avLst/>
          </a:prstGeom>
        </p:spPr>
      </p:pic>
      <p:pic>
        <p:nvPicPr>
          <p:cNvPr id="18" name="Picture 1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119B68A-AF3F-2A88-543B-158EEA426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" y="4446852"/>
            <a:ext cx="5599343" cy="3707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F9F2D-0D5F-BE6F-3F70-72AFFBE5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729" y="1922150"/>
            <a:ext cx="7074347" cy="1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41BE4-C98F-B36F-6DDB-FC60DA1040CD}"/>
              </a:ext>
            </a:extLst>
          </p:cNvPr>
          <p:cNvSpPr txBox="1"/>
          <p:nvPr/>
        </p:nvSpPr>
        <p:spPr>
          <a:xfrm>
            <a:off x="9143542" y="1367452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(128, 2048, 7, 7)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7602" y="6993166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506754"/>
            <a:ext cx="7163654" cy="52596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</p:spTree>
    <p:extLst>
      <p:ext uri="{BB962C8B-B14F-4D97-AF65-F5344CB8AC3E}">
        <p14:creationId xmlns:p14="http://schemas.microsoft.com/office/powerpoint/2010/main" val="235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6;p66">
            <a:extLst>
              <a:ext uri="{FF2B5EF4-FFF2-40B4-BE49-F238E27FC236}">
                <a16:creationId xmlns:a16="http://schemas.microsoft.com/office/drawing/2014/main" id="{A9FCAC6D-035C-2C5B-CC86-1545FE2A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0208" y="45720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Nov 17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3E098-19DF-1699-BDED-742CBD61BEA1}"/>
              </a:ext>
            </a:extLst>
          </p:cNvPr>
          <p:cNvSpPr txBox="1"/>
          <p:nvPr/>
        </p:nvSpPr>
        <p:spPr>
          <a:xfrm>
            <a:off x="216470" y="184501"/>
            <a:ext cx="761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Summary:</a:t>
            </a:r>
          </a:p>
          <a:p>
            <a:r>
              <a:rPr lang="en-GB" dirty="0"/>
              <a:t>    Validated the feasibility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 contrastive loss between positive features and negative features extracted in the ground truth box region</a:t>
            </a:r>
            <a:r>
              <a:rPr lang="en-GB" altLang="zh-CN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BB25C-5726-6B26-22EC-B86F3C4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" y="1637783"/>
            <a:ext cx="5150660" cy="411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B0E84-527D-C737-5E45-D8FD2989E8B8}"/>
              </a:ext>
            </a:extLst>
          </p:cNvPr>
          <p:cNvSpPr txBox="1"/>
          <p:nvPr/>
        </p:nvSpPr>
        <p:spPr>
          <a:xfrm>
            <a:off x="95505" y="5910790"/>
            <a:ext cx="57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 Loss distribution of RPN measured in VOC_20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429E-737D-21D6-6595-2CE678FB92BC}"/>
              </a:ext>
            </a:extLst>
          </p:cNvPr>
          <p:cNvSpPr txBox="1"/>
          <p:nvPr/>
        </p:nvSpPr>
        <p:spPr>
          <a:xfrm>
            <a:off x="7122136" y="5910789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2. Inference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80370-99D8-1036-8150-6169710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2100126"/>
            <a:ext cx="6299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64DF-6A56-A1BE-AC2F-F56CBC36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9401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Draft --- illustration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3F98-E3AD-1C69-107F-C77EF46A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8737"/>
            <a:ext cx="11360800" cy="1730734"/>
          </a:xfrm>
        </p:spPr>
        <p:txBody>
          <a:bodyPr/>
          <a:lstStyle/>
          <a:p>
            <a:r>
              <a:rPr lang="en-GB" dirty="0"/>
              <a:t>Reproduction</a:t>
            </a:r>
          </a:p>
          <a:p>
            <a:r>
              <a:rPr lang="en-GB" dirty="0"/>
              <a:t>Independent Research</a:t>
            </a:r>
          </a:p>
          <a:p>
            <a:r>
              <a:rPr lang="en-GB" dirty="0" err="1"/>
              <a:t>Pypose</a:t>
            </a:r>
            <a:r>
              <a:rPr lang="en-GB" dirty="0"/>
              <a:t> Development(in progress)</a:t>
            </a:r>
          </a:p>
          <a:p>
            <a:endParaRPr lang="en-GB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AB67-6ACB-7DFB-248F-E7B6D2AD6DAA}"/>
              </a:ext>
            </a:extLst>
          </p:cNvPr>
          <p:cNvSpPr txBox="1"/>
          <p:nvPr/>
        </p:nvSpPr>
        <p:spPr>
          <a:xfrm>
            <a:off x="8664010" y="188283"/>
            <a:ext cx="311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Period: Mid Sep. – Now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21029B-2360-697B-E26C-F77D290797CE}"/>
              </a:ext>
            </a:extLst>
          </p:cNvPr>
          <p:cNvSpPr txBox="1">
            <a:spLocks/>
          </p:cNvSpPr>
          <p:nvPr/>
        </p:nvSpPr>
        <p:spPr>
          <a:xfrm>
            <a:off x="415600" y="38236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Reproduction: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351062-7214-50C0-08BF-0C5C86746EEF}"/>
              </a:ext>
            </a:extLst>
          </p:cNvPr>
          <p:cNvSpPr txBox="1">
            <a:spLocks/>
          </p:cNvSpPr>
          <p:nvPr/>
        </p:nvSpPr>
        <p:spPr>
          <a:xfrm>
            <a:off x="415600" y="4402830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71D3C"/>
                </a:solidFill>
                <a:latin typeface="-apple-system"/>
              </a:rPr>
              <a:t>AirDet</a:t>
            </a:r>
            <a:endParaRPr lang="en-US" dirty="0">
              <a:solidFill>
                <a:srgbClr val="071D3C"/>
              </a:solidFill>
              <a:latin typeface="-apple-system"/>
            </a:endParaRPr>
          </a:p>
          <a:p>
            <a:r>
              <a:rPr lang="en-US" dirty="0">
                <a:solidFill>
                  <a:srgbClr val="071D3C"/>
                </a:solidFill>
                <a:latin typeface="-apple-system"/>
              </a:rPr>
              <a:t>Attention-RPN</a:t>
            </a:r>
            <a:endParaRPr lang="en-US" altLang="zh-CN" dirty="0">
              <a:solidFill>
                <a:srgbClr val="071D3C"/>
              </a:solidFill>
              <a:latin typeface="-apple-system"/>
            </a:endParaRPr>
          </a:p>
          <a:p>
            <a:r>
              <a:rPr lang="en-GB" dirty="0"/>
              <a:t>Self-Support Segmentation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A28AB7-1152-66ED-87DA-DDD177AAEF1C}"/>
              </a:ext>
            </a:extLst>
          </p:cNvPr>
          <p:cNvSpPr txBox="1">
            <a:spLocks/>
          </p:cNvSpPr>
          <p:nvPr/>
        </p:nvSpPr>
        <p:spPr>
          <a:xfrm>
            <a:off x="6350000" y="380130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123647-150C-79A3-FC8D-9E1968BD55E6}"/>
              </a:ext>
            </a:extLst>
          </p:cNvPr>
          <p:cNvSpPr txBox="1">
            <a:spLocks/>
          </p:cNvSpPr>
          <p:nvPr/>
        </p:nvSpPr>
        <p:spPr>
          <a:xfrm>
            <a:off x="6511600" y="304247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GB" sz="2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AC0F8-BA13-08C5-6016-F9DA663A99CE}"/>
              </a:ext>
            </a:extLst>
          </p:cNvPr>
          <p:cNvSpPr txBox="1">
            <a:spLocks/>
          </p:cNvSpPr>
          <p:nvPr/>
        </p:nvSpPr>
        <p:spPr>
          <a:xfrm>
            <a:off x="6350000" y="4405469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Classification problem(Main)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Long inference time(Following)  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Heavy</a:t>
            </a:r>
            <a:r>
              <a:rPr lang="zh-CN" altLang="en-US" dirty="0">
                <a:solidFill>
                  <a:srgbClr val="071D3C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71D3C"/>
                </a:solidFill>
                <a:latin typeface="-apple-system"/>
              </a:rPr>
              <a:t>model(Not Considered Now)</a:t>
            </a: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5CF-CC66-C6B9-882A-48C6956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722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71D3C"/>
                </a:solidFill>
                <a:effectLst/>
                <a:latin typeface="-apple-system"/>
              </a:rPr>
              <a:t>Classification 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6E42D-C970-DBBC-DBCE-DD30A9BC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00" y="1827350"/>
            <a:ext cx="10138100" cy="3934830"/>
          </a:xfrm>
        </p:spPr>
        <p:txBody>
          <a:bodyPr>
            <a:normAutofit/>
          </a:bodyPr>
          <a:lstStyle/>
          <a:p>
            <a:r>
              <a:rPr lang="en-GB" dirty="0"/>
              <a:t>Different Training Strategy</a:t>
            </a:r>
            <a:br>
              <a:rPr lang="en-GB" dirty="0"/>
            </a:br>
            <a:r>
              <a:rPr lang="en-GB" dirty="0"/>
              <a:t>1. Introduce contrastive loss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2. Introduce focal loss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858564-37A9-87D3-0156-9DF7B6CB3909}"/>
              </a:ext>
            </a:extLst>
          </p:cNvPr>
          <p:cNvSpPr txBox="1">
            <a:spLocks/>
          </p:cNvSpPr>
          <p:nvPr/>
        </p:nvSpPr>
        <p:spPr>
          <a:xfrm>
            <a:off x="974400" y="928699"/>
            <a:ext cx="11360800" cy="14208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Definition: </a:t>
            </a:r>
          </a:p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    </a:t>
            </a:r>
            <a:r>
              <a:rPr lang="en-GB" sz="2100" dirty="0">
                <a:solidFill>
                  <a:srgbClr val="071D3C"/>
                </a:solidFill>
                <a:latin typeface="-apple-system"/>
              </a:rPr>
              <a:t>Poor performance of classification of positive class, specifically in RPN and detection head.</a:t>
            </a:r>
          </a:p>
          <a:p>
            <a:endParaRPr lang="en-GB" sz="2800" dirty="0">
              <a:solidFill>
                <a:srgbClr val="071D3C"/>
              </a:solidFill>
              <a:latin typeface="-apple-system"/>
            </a:endParaRP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154B1-D1C7-72CB-1887-60D4C3CE3D72}"/>
              </a:ext>
            </a:extLst>
          </p:cNvPr>
          <p:cNvSpPr txBox="1"/>
          <p:nvPr/>
        </p:nvSpPr>
        <p:spPr>
          <a:xfrm>
            <a:off x="1952300" y="4075699"/>
            <a:ext cx="851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It does help to improve performance for the classification of positive class but the inference result gets worse because of increasing false positives.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F5E1F-98C8-6695-E1CE-939F50649D6A}"/>
              </a:ext>
            </a:extLst>
          </p:cNvPr>
          <p:cNvSpPr txBox="1"/>
          <p:nvPr/>
        </p:nvSpPr>
        <p:spPr>
          <a:xfrm>
            <a:off x="1952300" y="5852349"/>
            <a:ext cx="90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Focal loss indeed makes the model focus more on hard samples, however, it makes the easy sample harder to learn, which makes the inference results worse.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CBE00-C33D-529E-B766-E2D15EA5FDAD}"/>
              </a:ext>
            </a:extLst>
          </p:cNvPr>
          <p:cNvSpPr txBox="1"/>
          <p:nvPr/>
        </p:nvSpPr>
        <p:spPr>
          <a:xfrm>
            <a:off x="1952300" y="2969867"/>
            <a:ext cx="110960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 : the model cannot recognize positive samples -&gt;  Let the model learn to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distinguish between positive and negative samples (The features used for contrastive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computation are extracted from the correlation map by </a:t>
            </a:r>
            <a:r>
              <a:rPr lang="en-GB" sz="2000" dirty="0" err="1">
                <a:solidFill>
                  <a:srgbClr val="071D3C"/>
                </a:solidFill>
                <a:latin typeface="-apple-system"/>
              </a:rPr>
              <a:t>gt_box</a:t>
            </a:r>
            <a:r>
              <a:rPr lang="en-GB" sz="2000" dirty="0">
                <a:solidFill>
                  <a:srgbClr val="071D3C"/>
                </a:solidFill>
                <a:latin typeface="-apple-system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4095B-B0E8-B2C5-BA4E-224CFD07744F}"/>
              </a:ext>
            </a:extLst>
          </p:cNvPr>
          <p:cNvSpPr txBox="1"/>
          <p:nvPr/>
        </p:nvSpPr>
        <p:spPr>
          <a:xfrm>
            <a:off x="1952300" y="5362070"/>
            <a:ext cx="1013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Motivation: Large inter-class variance, the existence of hard samples.</a:t>
            </a:r>
          </a:p>
        </p:txBody>
      </p:sp>
    </p:spTree>
    <p:extLst>
      <p:ext uri="{BB962C8B-B14F-4D97-AF65-F5344CB8AC3E}">
        <p14:creationId xmlns:p14="http://schemas.microsoft.com/office/powerpoint/2010/main" val="26075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-12931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29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387-F10D-7867-3BDE-DD5B8FB5981E}"/>
              </a:ext>
            </a:extLst>
          </p:cNvPr>
          <p:cNvGrpSpPr/>
          <p:nvPr/>
        </p:nvGrpSpPr>
        <p:grpSpPr>
          <a:xfrm>
            <a:off x="93392" y="3848104"/>
            <a:ext cx="6002605" cy="3009896"/>
            <a:chOff x="0" y="3614668"/>
            <a:chExt cx="7577611" cy="32433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0608CF-FDC8-BF28-E00D-7F2076B144A4}"/>
                </a:ext>
              </a:extLst>
            </p:cNvPr>
            <p:cNvGrpSpPr/>
            <p:nvPr/>
          </p:nvGrpSpPr>
          <p:grpSpPr>
            <a:xfrm>
              <a:off x="0" y="3614668"/>
              <a:ext cx="3263006" cy="3243333"/>
              <a:chOff x="738908" y="185667"/>
              <a:chExt cx="3263006" cy="32433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8714B8-45F6-89A3-06B0-4F7B9612DF9B}"/>
                  </a:ext>
                </a:extLst>
              </p:cNvPr>
              <p:cNvGrpSpPr/>
              <p:nvPr/>
            </p:nvGrpSpPr>
            <p:grpSpPr>
              <a:xfrm>
                <a:off x="738908" y="185667"/>
                <a:ext cx="3263006" cy="3243333"/>
                <a:chOff x="4064000" y="-224667"/>
                <a:chExt cx="3263006" cy="3243333"/>
              </a:xfrm>
            </p:grpSpPr>
            <p:pic>
              <p:nvPicPr>
                <p:cNvPr id="7" name="Picture 6" descr="A horse standing next to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60A93-33BB-479F-CA0D-9B0841E5F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4000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horse walking on the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CD45017-8DE5-3DD7-0146-DBD8D0B8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5503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horse eating gras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0169-FFAC-36B0-5A16-80113367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40" y="1397000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horse pulling a carriage&#10;&#10;Description automatically generated">
                  <a:extLst>
                    <a:ext uri="{FF2B5EF4-FFF2-40B4-BE49-F238E27FC236}">
                      <a16:creationId xmlns:a16="http://schemas.microsoft.com/office/drawing/2014/main" id="{9BD9DD16-CBF9-5675-2AE8-EEDF635B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4000" y="1396999"/>
                  <a:ext cx="1621666" cy="1621666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horse looking through a window&#10;&#10;Description automatically generated with medium confidence">
                <a:extLst>
                  <a:ext uri="{FF2B5EF4-FFF2-40B4-BE49-F238E27FC236}">
                    <a16:creationId xmlns:a16="http://schemas.microsoft.com/office/drawing/2014/main" id="{BD29744C-3754-38AC-22A6-381EE0C82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28" y="1142811"/>
                <a:ext cx="1329043" cy="1329043"/>
              </a:xfrm>
              <a:prstGeom prst="rect">
                <a:avLst/>
              </a:prstGeom>
            </p:spPr>
          </p:pic>
        </p:grpSp>
        <p:pic>
          <p:nvPicPr>
            <p:cNvPr id="18" name="Picture 17" descr="A zebra in a zoo exhibit&#10;&#10;Description automatically generated with medium confidence">
              <a:extLst>
                <a:ext uri="{FF2B5EF4-FFF2-40B4-BE49-F238E27FC236}">
                  <a16:creationId xmlns:a16="http://schemas.microsoft.com/office/drawing/2014/main" id="{F888A2BE-F5F0-0E0A-20A4-63CAD53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3169" y="3614668"/>
              <a:ext cx="4324442" cy="32433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0CEE4-7D2E-3412-4EE0-0330B99D4CD2}"/>
              </a:ext>
            </a:extLst>
          </p:cNvPr>
          <p:cNvGrpSpPr/>
          <p:nvPr/>
        </p:nvGrpSpPr>
        <p:grpSpPr>
          <a:xfrm>
            <a:off x="0" y="356985"/>
            <a:ext cx="6096000" cy="3065459"/>
            <a:chOff x="0" y="-12347"/>
            <a:chExt cx="6378954" cy="3364732"/>
          </a:xfrm>
        </p:grpSpPr>
        <p:pic>
          <p:nvPicPr>
            <p:cNvPr id="22" name="Picture 21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3A0511C4-696C-8823-B7C1-F6AEB4B1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03460"/>
              <a:ext cx="3060882" cy="3048925"/>
            </a:xfrm>
            <a:prstGeom prst="rect">
              <a:avLst/>
            </a:prstGeom>
          </p:spPr>
        </p:pic>
        <p:pic>
          <p:nvPicPr>
            <p:cNvPr id="23" name="Picture 22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6CB06322-1AC8-F80A-4D44-023A562F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072" y="303460"/>
              <a:ext cx="3060882" cy="30489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9E0FF-D67C-8E6A-CCF5-A77FCC383569}"/>
                </a:ext>
              </a:extLst>
            </p:cNvPr>
            <p:cNvSpPr txBox="1"/>
            <p:nvPr/>
          </p:nvSpPr>
          <p:spPr>
            <a:xfrm>
              <a:off x="1131132" y="0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3-Shot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B60BC-01C1-F2B6-F3D8-4225B25B2B4F}"/>
                </a:ext>
              </a:extLst>
            </p:cNvPr>
            <p:cNvSpPr txBox="1"/>
            <p:nvPr/>
          </p:nvSpPr>
          <p:spPr>
            <a:xfrm>
              <a:off x="4449204" y="-1234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5-Shot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141BC9-DCFE-76F9-3E15-08FE19E77847}"/>
              </a:ext>
            </a:extLst>
          </p:cNvPr>
          <p:cNvSpPr txBox="1"/>
          <p:nvPr/>
        </p:nvSpPr>
        <p:spPr>
          <a:xfrm>
            <a:off x="2311701" y="3492315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1CA18-5379-484C-1B68-DE673B3C1911}"/>
              </a:ext>
            </a:extLst>
          </p:cNvPr>
          <p:cNvSpPr txBox="1"/>
          <p:nvPr/>
        </p:nvSpPr>
        <p:spPr>
          <a:xfrm>
            <a:off x="6095999" y="79605"/>
            <a:ext cx="61269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Summary for last week:</a:t>
            </a:r>
          </a:p>
          <a:p>
            <a:r>
              <a:rPr lang="en-GB" dirty="0"/>
              <a:t>1. Simply punished negative loss</a:t>
            </a:r>
            <a:r>
              <a:rPr lang="zh-CN" altLang="en-US" dirty="0"/>
              <a:t> </a:t>
            </a:r>
            <a:r>
              <a:rPr lang="en-GB" dirty="0"/>
              <a:t>( Nearly no effect )</a:t>
            </a:r>
          </a:p>
          <a:p>
            <a:r>
              <a:rPr lang="en-GB" dirty="0"/>
              <a:t>2. Tried only use deepest feature for negative branch</a:t>
            </a:r>
          </a:p>
          <a:p>
            <a:r>
              <a:rPr lang="en-GB" dirty="0"/>
              <a:t>3. </a:t>
            </a:r>
            <a:r>
              <a:rPr lang="en-CN" dirty="0"/>
              <a:t>Visualization of False Samples:</a:t>
            </a:r>
          </a:p>
          <a:p>
            <a:r>
              <a:rPr lang="en-CN" dirty="0"/>
              <a:t>        Fail when appeance gap is huge. ( Interaction between</a:t>
            </a:r>
          </a:p>
          <a:p>
            <a:r>
              <a:rPr lang="en-CN" dirty="0"/>
              <a:t> support images is possible? Maybe not realistic  )</a:t>
            </a:r>
          </a:p>
          <a:p>
            <a:r>
              <a:rPr lang="en-CN" dirty="0"/>
              <a:t>        Model tends to capture simple sampels. ( Since focal loss</a:t>
            </a:r>
          </a:p>
          <a:p>
            <a:r>
              <a:rPr lang="en-GB" dirty="0"/>
              <a:t>is proven not so good, currently no good idea about this)</a:t>
            </a:r>
            <a:endParaRPr lang="en-CN" dirty="0"/>
          </a:p>
          <a:p>
            <a:r>
              <a:rPr lang="en-CN" dirty="0"/>
              <a:t>        Detection easily falls to s</a:t>
            </a:r>
            <a:r>
              <a:rPr lang="en-GB" dirty="0"/>
              <a:t>hallow features, e.g. shape</a:t>
            </a:r>
          </a:p>
          <a:p>
            <a:r>
              <a:rPr lang="en-GB" dirty="0"/>
              <a:t>        (Distinguishment should use deepest feature</a:t>
            </a:r>
            <a:r>
              <a:rPr lang="en-US" dirty="0"/>
              <a:t>: Not obvious</a:t>
            </a:r>
            <a:r>
              <a:rPr lang="en-GB" dirty="0"/>
              <a:t>)</a:t>
            </a:r>
            <a:endParaRPr lang="en-CN" dirty="0"/>
          </a:p>
          <a:p>
            <a:r>
              <a:rPr lang="en-CN" dirty="0"/>
              <a:t>      </a:t>
            </a:r>
          </a:p>
          <a:p>
            <a:r>
              <a:rPr lang="en-GB" dirty="0"/>
              <a:t> </a:t>
            </a: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17DECF7-6DA3-5625-D780-2074755EE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735" y="3858673"/>
            <a:ext cx="4470400" cy="3162300"/>
          </a:xfrm>
          <a:prstGeom prst="rect">
            <a:avLst/>
          </a:prstGeom>
        </p:spPr>
      </p:pic>
      <p:pic>
        <p:nvPicPr>
          <p:cNvPr id="36" name="Picture 35" descr="A child holding a banana&#10;&#10;Description automatically generated">
            <a:extLst>
              <a:ext uri="{FF2B5EF4-FFF2-40B4-BE49-F238E27FC236}">
                <a16:creationId xmlns:a16="http://schemas.microsoft.com/office/drawing/2014/main" id="{1ADB656B-F370-2999-0D2A-A9F992C63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2321" y="4464582"/>
            <a:ext cx="1405630" cy="23519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238A38-2D2B-486B-8DA1-4B77F1C04D8B}"/>
              </a:ext>
            </a:extLst>
          </p:cNvPr>
          <p:cNvSpPr txBox="1"/>
          <p:nvPr/>
        </p:nvSpPr>
        <p:spPr>
          <a:xfrm>
            <a:off x="2311701" y="66557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4E23C-F835-DE83-EDC7-87C76C102898}"/>
              </a:ext>
            </a:extLst>
          </p:cNvPr>
          <p:cNvSpPr txBox="1"/>
          <p:nvPr/>
        </p:nvSpPr>
        <p:spPr>
          <a:xfrm>
            <a:off x="10693641" y="4095250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7EBA0-0446-F942-7C60-17A5C5BB67B0}"/>
              </a:ext>
            </a:extLst>
          </p:cNvPr>
          <p:cNvSpPr txBox="1"/>
          <p:nvPr/>
        </p:nvSpPr>
        <p:spPr>
          <a:xfrm>
            <a:off x="6045266" y="2950391"/>
            <a:ext cx="612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step:</a:t>
            </a:r>
          </a:p>
          <a:p>
            <a:pPr marL="342900" indent="-342900">
              <a:buAutoNum type="arabicPeriod"/>
            </a:pPr>
            <a:r>
              <a:rPr lang="en-GB" dirty="0"/>
              <a:t>Fix the bug of </a:t>
            </a:r>
            <a:r>
              <a:rPr lang="en-GB" dirty="0" err="1"/>
              <a:t>camcan</a:t>
            </a:r>
            <a:r>
              <a:rPr lang="en-GB" dirty="0"/>
              <a:t> and search for better training strategy</a:t>
            </a:r>
          </a:p>
          <a:p>
            <a:pPr marL="342900" indent="-342900">
              <a:buAutoNum type="arabicPeriod"/>
            </a:pPr>
            <a:r>
              <a:rPr lang="en-GB" dirty="0"/>
              <a:t>Think about possible application of self-support (Fan Qi)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6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0299-5A0A-34A3-AC4B-12EB0E40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75602"/>
            <a:ext cx="11360800" cy="763600"/>
          </a:xfrm>
        </p:spPr>
        <p:txBody>
          <a:bodyPr>
            <a:normAutofit/>
          </a:bodyPr>
          <a:lstStyle/>
          <a:p>
            <a:r>
              <a:rPr lang="en-GB" sz="3200" dirty="0"/>
              <a:t>Constrained Optimization: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D40E-E1E9-E854-9B13-FEDC7E0E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774" y="4196580"/>
            <a:ext cx="11360800" cy="143626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Cause: The SCS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en-GB" sz="2400" dirty="0"/>
              <a:t> and detection head of </a:t>
            </a:r>
            <a:r>
              <a:rPr lang="en-GB" sz="2400" dirty="0" err="1"/>
              <a:t>AirDet</a:t>
            </a:r>
            <a:r>
              <a:rPr lang="en-GB" sz="2400" dirty="0"/>
              <a:t> will run loops in all the support classes and find the highest score among all classes. </a:t>
            </a:r>
          </a:p>
          <a:p>
            <a:r>
              <a:rPr lang="en-GB" sz="2400" dirty="0"/>
              <a:t>Initial Idea: Add pre-processing strategy</a:t>
            </a:r>
            <a:r>
              <a:rPr lang="zh-CN" altLang="en-US" sz="2400" dirty="0"/>
              <a:t> </a:t>
            </a:r>
            <a:r>
              <a:rPr lang="en-US" altLang="zh-CN" sz="2400" dirty="0"/>
              <a:t>to reduce the number of needed loops.</a:t>
            </a:r>
            <a:endParaRPr lang="en-GB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D4D33-1404-1BB6-27BD-C46D5C67357F}"/>
              </a:ext>
            </a:extLst>
          </p:cNvPr>
          <p:cNvSpPr txBox="1">
            <a:spLocks/>
          </p:cNvSpPr>
          <p:nvPr/>
        </p:nvSpPr>
        <p:spPr>
          <a:xfrm>
            <a:off x="415600" y="393906"/>
            <a:ext cx="11360800" cy="1572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Intra-Class Variation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4AE32-4962-8B51-B9D1-1B0AD3D3FF2C}"/>
              </a:ext>
            </a:extLst>
          </p:cNvPr>
          <p:cNvSpPr txBox="1">
            <a:spLocks/>
          </p:cNvSpPr>
          <p:nvPr/>
        </p:nvSpPr>
        <p:spPr>
          <a:xfrm>
            <a:off x="415600" y="35052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latin typeface="+mn-lt"/>
              </a:rPr>
              <a:t>Long inference time: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4FB2-E0CE-9A8C-6EE4-46F9BE9FC288}"/>
              </a:ext>
            </a:extLst>
          </p:cNvPr>
          <p:cNvSpPr txBox="1"/>
          <p:nvPr/>
        </p:nvSpPr>
        <p:spPr>
          <a:xfrm>
            <a:off x="627774" y="1024775"/>
            <a:ext cx="9989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Introduce </a:t>
            </a:r>
            <a:r>
              <a:rPr lang="en-GB" sz="2000" dirty="0" err="1"/>
              <a:t>neighbor</a:t>
            </a:r>
            <a:r>
              <a:rPr lang="en-GB" sz="2000" dirty="0"/>
              <a:t>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information: </a:t>
            </a:r>
          </a:p>
          <a:p>
            <a:r>
              <a:rPr lang="en-GB" sz="2000" dirty="0">
                <a:latin typeface="Arial" panose="020B0604020202020204" pitchFamily="34" charset="0"/>
              </a:rPr>
              <a:t>      m</a:t>
            </a:r>
            <a:r>
              <a:rPr lang="en-GB" sz="2000" dirty="0"/>
              <a:t>easure the similarity of adjacent patches to reveal the structure and layout of the image.</a:t>
            </a:r>
          </a:p>
          <a:p>
            <a:r>
              <a:rPr lang="zh-CN" altLang="en-US" sz="2000" dirty="0"/>
              <a:t>       </a:t>
            </a:r>
            <a:r>
              <a:rPr lang="en-US" altLang="zh-CN" sz="2000" dirty="0"/>
              <a:t>( In the process of implementing ) 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AutoNum type="arabicPeriod" startAt="2"/>
            </a:pPr>
            <a:r>
              <a:rPr lang="en-GB" sz="2000" dirty="0"/>
              <a:t>Utilize the information provided by query images as self-support:</a:t>
            </a:r>
            <a:br>
              <a:rPr lang="en-GB" sz="2000" dirty="0"/>
            </a:br>
            <a:r>
              <a:rPr lang="en-GB" sz="2000" dirty="0"/>
              <a:t>    Tried on adjusting inference codes only:  limited enhancement for only a few categories</a:t>
            </a:r>
            <a:br>
              <a:rPr lang="en-GB" sz="2000" dirty="0"/>
            </a:br>
            <a:r>
              <a:rPr lang="en-GB" sz="2000" dirty="0"/>
              <a:t>    Backup Plan: Create masks as supervision and training from scratch.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12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B736-3A78-114A-AAD3-5E704A7A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" y="3159288"/>
            <a:ext cx="5644274" cy="34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0FEAD-1C65-818D-C56E-0E69EA8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1074"/>
            <a:ext cx="11919103" cy="300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A706-5B3C-24CA-4C85-2A6A16DA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7" y="2750354"/>
            <a:ext cx="3126937" cy="366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C674D-C80B-57AB-8391-21CAE9425CD0}"/>
              </a:ext>
            </a:extLst>
          </p:cNvPr>
          <p:cNvSpPr txBox="1"/>
          <p:nvPr/>
        </p:nvSpPr>
        <p:spPr>
          <a:xfrm>
            <a:off x="-2462" y="447401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59BAA-3AC8-F622-50A7-FDF8AEB5CC25}"/>
              </a:ext>
            </a:extLst>
          </p:cNvPr>
          <p:cNvSpPr txBox="1"/>
          <p:nvPr/>
        </p:nvSpPr>
        <p:spPr>
          <a:xfrm>
            <a:off x="5644274" y="2779045"/>
            <a:ext cx="711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measuring similarities of a local patch within its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neighborhoodc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AAED7-1379-6843-C831-1B0EE7F38F2C}"/>
              </a:ext>
            </a:extLst>
          </p:cNvPr>
          <p:cNvSpPr txBox="1"/>
          <p:nvPr/>
        </p:nvSpPr>
        <p:spPr>
          <a:xfrm>
            <a:off x="1111477" y="3075012"/>
            <a:ext cx="214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Hadamard product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22AD59F-65D4-5460-8443-E23474283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68" y="3190515"/>
            <a:ext cx="6621232" cy="36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3030-55BC-0D83-275E-9BE1C4C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671142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8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64353" y="698129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60" y="1128882"/>
            <a:ext cx="3428275" cy="2517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AB0D-0034-A618-6071-C6D1C42F672C}"/>
              </a:ext>
            </a:extLst>
          </p:cNvPr>
          <p:cNvSpPr txBox="1"/>
          <p:nvPr/>
        </p:nvSpPr>
        <p:spPr>
          <a:xfrm>
            <a:off x="9059189" y="1386354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</p:spTree>
    <p:extLst>
      <p:ext uri="{BB962C8B-B14F-4D97-AF65-F5344CB8AC3E}">
        <p14:creationId xmlns:p14="http://schemas.microsoft.com/office/powerpoint/2010/main" val="388915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6D4F0-5D0C-279E-36A3-C812D32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302"/>
            <a:ext cx="5912224" cy="3656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98AD-0CA2-1321-83D8-1A45DEA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74" y="2746762"/>
            <a:ext cx="3037561" cy="383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050A-D2FC-F633-0DE0-44469E62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39" y="368874"/>
            <a:ext cx="3037561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1C2E1-AE96-A0DB-8208-B455799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0" y="1596572"/>
            <a:ext cx="7072777" cy="39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07A-819F-BF93-2617-BC1DF46F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Performance Part</a:t>
            </a:r>
          </a:p>
        </p:txBody>
      </p:sp>
      <p:sp>
        <p:nvSpPr>
          <p:cNvPr id="4" name="Google Shape;276;p66">
            <a:extLst>
              <a:ext uri="{FF2B5EF4-FFF2-40B4-BE49-F238E27FC236}">
                <a16:creationId xmlns:a16="http://schemas.microsoft.com/office/drawing/2014/main" id="{839D0CB2-3094-30FB-6FD0-8152710BAB6C}"/>
              </a:ext>
            </a:extLst>
          </p:cNvPr>
          <p:cNvSpPr txBox="1">
            <a:spLocks/>
          </p:cNvSpPr>
          <p:nvPr/>
        </p:nvSpPr>
        <p:spPr>
          <a:xfrm>
            <a:off x="7486678" y="226567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r">
              <a:buSzPts val="891"/>
            </a:pPr>
            <a:r>
              <a:rPr lang="en-GB" sz="2649" dirty="0"/>
              <a:t>Dec 8 2022</a:t>
            </a:r>
          </a:p>
          <a:p>
            <a:pPr algn="r"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2BF85-591C-0CFD-0193-2678593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17"/>
            <a:ext cx="7772400" cy="5001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85EE7-06D2-BA9D-DB5B-4D2A792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3" y="3494244"/>
            <a:ext cx="4568371" cy="2770389"/>
          </a:xfrm>
          <a:prstGeom prst="rect">
            <a:avLst/>
          </a:prstGeom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04EE2FE3-2AF8-5258-500C-8F553AAF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47" y="0"/>
            <a:ext cx="5866306" cy="2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DE22-D899-CE40-D366-3FE3FBAD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Neibor</a:t>
            </a:r>
            <a:r>
              <a:rPr lang="en-GB" dirty="0"/>
              <a:t> info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78BC-974D-46DB-D72D-01F97996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" y="1567542"/>
            <a:ext cx="7772400" cy="492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310D7-2679-0A22-88EC-C07FE224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90" y="369439"/>
            <a:ext cx="4387410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6B8C-3AB0-BD05-08F8-9C487FB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4709-EAEF-BA00-3FAF-B7D4093D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61800"/>
            <a:ext cx="11360800" cy="763600"/>
          </a:xfrm>
        </p:spPr>
        <p:txBody>
          <a:bodyPr/>
          <a:lstStyle/>
          <a:p>
            <a:r>
              <a:rPr lang="en-GB" dirty="0"/>
              <a:t>With res_4 only: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E4529-BDAB-A2CF-9B4B-44B3C53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67" y="3547057"/>
            <a:ext cx="8521700" cy="286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5F9-91B3-4051-B839-88C8E4B4B277}"/>
              </a:ext>
            </a:extLst>
          </p:cNvPr>
          <p:cNvSpPr txBox="1"/>
          <p:nvPr/>
        </p:nvSpPr>
        <p:spPr>
          <a:xfrm>
            <a:off x="604533" y="1612932"/>
            <a:ext cx="27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Loss on training set: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FFA3-D4D8-51CC-87DE-03E80F4A5501}"/>
              </a:ext>
            </a:extLst>
          </p:cNvPr>
          <p:cNvSpPr txBox="1"/>
          <p:nvPr/>
        </p:nvSpPr>
        <p:spPr>
          <a:xfrm>
            <a:off x="604533" y="3128883"/>
            <a:ext cx="241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Inference results: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A7F4-1196-86F0-5604-59DBAF10B529}"/>
              </a:ext>
            </a:extLst>
          </p:cNvPr>
          <p:cNvSpPr txBox="1"/>
          <p:nvPr/>
        </p:nvSpPr>
        <p:spPr>
          <a:xfrm>
            <a:off x="7011348" y="458770"/>
            <a:ext cx="4862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Possible Reason:</a:t>
            </a:r>
          </a:p>
          <a:p>
            <a:r>
              <a:rPr lang="en-GB" sz="2400" dirty="0"/>
              <a:t>1.  Single Level</a:t>
            </a:r>
          </a:p>
          <a:p>
            <a:r>
              <a:rPr lang="en-GB" sz="2400" dirty="0"/>
              <a:t>2.  Inappropriate window size</a:t>
            </a:r>
          </a:p>
          <a:p>
            <a:r>
              <a:rPr lang="en-US" sz="2400" dirty="0"/>
              <a:t>3.  Relatively independent 2 branches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773FA-3825-4232-BE28-2192CFFF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3" y="218899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29018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6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32" name="Picture 31" descr="A couple of airplanes on a runway&#10;&#10;Description automatically generated with low confidence">
            <a:extLst>
              <a:ext uri="{FF2B5EF4-FFF2-40B4-BE49-F238E27FC236}">
                <a16:creationId xmlns:a16="http://schemas.microsoft.com/office/drawing/2014/main" id="{F5372D8C-443D-23C0-8E43-1E796D86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389980"/>
            <a:ext cx="7870784" cy="21458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2D9577-8AD9-AC78-B135-80AB37E81C66}"/>
              </a:ext>
            </a:extLst>
          </p:cNvPr>
          <p:cNvSpPr/>
          <p:nvPr/>
        </p:nvSpPr>
        <p:spPr>
          <a:xfrm>
            <a:off x="7870784" y="457489"/>
            <a:ext cx="104172" cy="639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22AF6-8559-031C-7EAF-926A53D1F352}"/>
              </a:ext>
            </a:extLst>
          </p:cNvPr>
          <p:cNvGrpSpPr/>
          <p:nvPr/>
        </p:nvGrpSpPr>
        <p:grpSpPr>
          <a:xfrm>
            <a:off x="171236" y="2841329"/>
            <a:ext cx="3923048" cy="4016671"/>
            <a:chOff x="5378156" y="1898420"/>
            <a:chExt cx="4217044" cy="5737630"/>
          </a:xfrm>
        </p:grpSpPr>
        <p:pic>
          <p:nvPicPr>
            <p:cNvPr id="35" name="Picture 34" descr="A picture containing grass, tree, outdoor, train&#10;&#10;Description automatically generated">
              <a:extLst>
                <a:ext uri="{FF2B5EF4-FFF2-40B4-BE49-F238E27FC236}">
                  <a16:creationId xmlns:a16="http://schemas.microsoft.com/office/drawing/2014/main" id="{E4D4B19C-1C43-1427-38D7-38BA8C81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56" y="4751629"/>
              <a:ext cx="4217044" cy="2884421"/>
            </a:xfrm>
            <a:prstGeom prst="rect">
              <a:avLst/>
            </a:prstGeom>
          </p:spPr>
        </p:pic>
        <p:pic>
          <p:nvPicPr>
            <p:cNvPr id="43" name="Picture 42" descr="A picture containing tree, outdoor, sky, bicycle&#10;&#10;Description automatically generated">
              <a:extLst>
                <a:ext uri="{FF2B5EF4-FFF2-40B4-BE49-F238E27FC236}">
                  <a16:creationId xmlns:a16="http://schemas.microsoft.com/office/drawing/2014/main" id="{8CF1213A-85FF-B0B8-0451-2A06384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156" y="1898420"/>
              <a:ext cx="4217044" cy="288442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116D6-5EAC-9794-7BD3-1CFDF7C16649}"/>
              </a:ext>
            </a:extLst>
          </p:cNvPr>
          <p:cNvSpPr txBox="1"/>
          <p:nvPr/>
        </p:nvSpPr>
        <p:spPr>
          <a:xfrm>
            <a:off x="2949866" y="6655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Hight Positive  Loss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B8496-2298-9502-998A-E41FF47DBDBF}"/>
              </a:ext>
            </a:extLst>
          </p:cNvPr>
          <p:cNvSpPr txBox="1"/>
          <p:nvPr/>
        </p:nvSpPr>
        <p:spPr>
          <a:xfrm>
            <a:off x="1555428" y="2501371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8E95-6879-2C3B-539C-48F0285A947D}"/>
              </a:ext>
            </a:extLst>
          </p:cNvPr>
          <p:cNvSpPr txBox="1"/>
          <p:nvPr/>
        </p:nvSpPr>
        <p:spPr>
          <a:xfrm>
            <a:off x="6990511" y="8440"/>
            <a:ext cx="233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Visualization Part</a:t>
            </a:r>
          </a:p>
        </p:txBody>
      </p:sp>
      <p:pic>
        <p:nvPicPr>
          <p:cNvPr id="4" name="Picture 3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EE23E852-4026-D267-106C-C18D031B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34" y="2980692"/>
            <a:ext cx="3709436" cy="3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6C19-9CD7-456F-43A0-639B9FC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C314-60C6-70BC-2B9D-4E71A81AD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Complete multi-level neighbour information design, fine-tuning the size of the local window.</a:t>
            </a:r>
          </a:p>
          <a:p>
            <a:r>
              <a:rPr lang="en-GB" dirty="0"/>
              <a:t>Find reliable metrics to filter the class before the proposal generation.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A7B9-20D8-D74B-7347-A57BBD38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" y="3630083"/>
            <a:ext cx="6065228" cy="2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14BF5-A19C-8B1E-5265-2CBBE7A4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366"/>
            <a:ext cx="7772400" cy="6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5BCC4-C55A-403E-30C6-0F413B25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5111496" cy="4216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8396-E150-8084-26A5-98D090D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854263"/>
            <a:ext cx="6731338" cy="5149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FAA78-A06D-07F5-0B70-D492A49F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3" y="0"/>
            <a:ext cx="6336792" cy="4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A8C86-589B-CF4B-3442-371A5853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16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CBB8D-0E5C-933A-A00C-4F205D6082F6}"/>
              </a:ext>
            </a:extLst>
          </p:cNvPr>
          <p:cNvSpPr txBox="1"/>
          <p:nvPr/>
        </p:nvSpPr>
        <p:spPr>
          <a:xfrm>
            <a:off x="5583936" y="674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Inference time or the total time to run the code?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81721C-026E-475F-4950-50F7D38B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702051"/>
            <a:ext cx="11360800" cy="58323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i.e. we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BDADB-7482-B562-32F1-F01D4B41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674870"/>
            <a:ext cx="7772400" cy="5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CCD2C-6EF6-2EFD-AE66-81C9D9E0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457" cy="35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4CC1E-E283-6A8B-E7FE-47777FC27096}"/>
              </a:ext>
            </a:extLst>
          </p:cNvPr>
          <p:cNvSpPr txBox="1"/>
          <p:nvPr/>
        </p:nvSpPr>
        <p:spPr>
          <a:xfrm>
            <a:off x="0" y="3142382"/>
            <a:ext cx="94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Multi-level Correlation -&gt;  SCS -&gt; Correlation Map -&gt; Proposal Generation -&gt; Detection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00755-7E40-9133-91BA-0834E5F4B763}"/>
              </a:ext>
            </a:extLst>
          </p:cNvPr>
          <p:cNvSpPr txBox="1"/>
          <p:nvPr/>
        </p:nvSpPr>
        <p:spPr>
          <a:xfrm>
            <a:off x="8118014" y="649329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 Detection Head,  Exact object correlation features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968B-1170-2C38-BB91-59DB121A50F2}"/>
              </a:ext>
            </a:extLst>
          </p:cNvPr>
          <p:cNvSpPr txBox="1"/>
          <p:nvPr/>
        </p:nvSpPr>
        <p:spPr>
          <a:xfrm>
            <a:off x="7576457" y="1807108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have…</a:t>
            </a:r>
          </a:p>
          <a:p>
            <a:r>
              <a:rPr lang="en-US" dirty="0"/>
              <a:t>1. 3-level correlation maps for each novel class</a:t>
            </a:r>
            <a:endParaRPr lang="en-GB" dirty="0"/>
          </a:p>
          <a:p>
            <a:r>
              <a:rPr lang="en-GB" dirty="0"/>
              <a:t>2. Class prototype for each novel class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8C04-8D42-4070-9CDF-72F1272C1FB7}"/>
              </a:ext>
            </a:extLst>
          </p:cNvPr>
          <p:cNvSpPr txBox="1"/>
          <p:nvPr/>
        </p:nvSpPr>
        <p:spPr>
          <a:xfrm>
            <a:off x="7802764" y="1227438"/>
            <a:ext cx="6123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Directly extract information from the correlation map?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EF24E-D1BB-F778-572E-CE31345E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4" y="3511714"/>
            <a:ext cx="5016500" cy="281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3AABF-56BF-C811-6978-38BFB7A7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84" y="3561434"/>
            <a:ext cx="6452916" cy="3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8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A51-AE1D-FBA6-562E-03F2E3F6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4652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Inference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CAF-8A72-0B5F-FCB4-5CAB3E8F3BE5}"/>
              </a:ext>
            </a:extLst>
          </p:cNvPr>
          <p:cNvSpPr txBox="1"/>
          <p:nvPr/>
        </p:nvSpPr>
        <p:spPr>
          <a:xfrm>
            <a:off x="415600" y="914226"/>
            <a:ext cx="681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test set has 20 categories, it generates proposals for 20</a:t>
            </a:r>
          </a:p>
          <a:p>
            <a:r>
              <a:rPr lang="en-GB" dirty="0"/>
              <a:t>classes, and then calculate the score in a loop. If a query image </a:t>
            </a:r>
          </a:p>
          <a:p>
            <a:r>
              <a:rPr lang="en-GB" dirty="0"/>
              <a:t>contains 5 classes, then there are maybe 10 unnecessary calculations.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57C89-7A5E-D34D-831B-BA246865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101931"/>
            <a:ext cx="9512134" cy="4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8B3-2FA8-27EA-102D-E4B3F4C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753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Bug Fixed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AF6D-B7A6-F7BF-49EF-B490BCBB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1356967"/>
            <a:ext cx="5080000" cy="471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5A76-BC86-6851-02F2-7630E3D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52" y="1395940"/>
            <a:ext cx="639654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CC3-0C6F-927A-D1E8-D7671B05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Closer 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7471-AC54-2A98-664B-CE0FA246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3192455"/>
          </a:xfrm>
        </p:spPr>
        <p:txBody>
          <a:bodyPr>
            <a:noAutofit/>
          </a:bodyPr>
          <a:lstStyle/>
          <a:p>
            <a:r>
              <a:rPr lang="en-GB" dirty="0"/>
              <a:t>Traditional: </a:t>
            </a:r>
            <a:br>
              <a:rPr lang="en-GB" dirty="0"/>
            </a:br>
            <a:r>
              <a:rPr lang="en-GB" sz="1800" dirty="0"/>
              <a:t>for class in </a:t>
            </a:r>
            <a:r>
              <a:rPr lang="en-GB" sz="1800" dirty="0" err="1"/>
              <a:t>novel_cls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     1. Features Fusion ( 20 x SCS )</a:t>
            </a:r>
            <a:br>
              <a:rPr lang="en-GB" sz="1800" dirty="0"/>
            </a:br>
            <a:r>
              <a:rPr lang="en-GB" sz="1800" dirty="0"/>
              <a:t>     2. Generate proposals based on correlation maps fused</a:t>
            </a:r>
            <a:br>
              <a:rPr lang="en-GB" sz="1800" dirty="0"/>
            </a:br>
            <a:r>
              <a:rPr lang="en-GB" sz="1800" dirty="0"/>
              <a:t>         after SCS and store ( 20 x </a:t>
            </a:r>
            <a:r>
              <a:rPr lang="en-GB" sz="1800" dirty="0" err="1"/>
              <a:t>proposal_cost</a:t>
            </a:r>
            <a:r>
              <a:rPr lang="en-GB" sz="1800" dirty="0"/>
              <a:t>)</a:t>
            </a:r>
            <a:br>
              <a:rPr lang="en-GB" sz="1800" dirty="0"/>
            </a:br>
            <a:r>
              <a:rPr lang="en-GB" sz="1800" dirty="0"/>
              <a:t> In detection head:</a:t>
            </a:r>
            <a:br>
              <a:rPr lang="en-GB" sz="1800" dirty="0"/>
            </a:br>
            <a:r>
              <a:rPr lang="en-GB" sz="1800" dirty="0"/>
              <a:t>      Extracted features are finely classified and ranked by score. </a:t>
            </a:r>
            <a:br>
              <a:rPr lang="en-GB" sz="1800" dirty="0"/>
            </a:b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+ 20 x </a:t>
            </a:r>
            <a:r>
              <a:rPr lang="en-GB" sz="1800" b="1" dirty="0" err="1"/>
              <a:t>proposal_cost</a:t>
            </a:r>
            <a:r>
              <a:rPr lang="en-GB" sz="1800" b="1" dirty="0"/>
              <a:t> + 20 x </a:t>
            </a:r>
            <a:r>
              <a:rPr lang="en-GB" sz="1800" b="1" dirty="0" err="1"/>
              <a:t>fine_cls_cost</a:t>
            </a:r>
            <a:endParaRPr lang="en-GB" sz="1800" b="1" dirty="0"/>
          </a:p>
          <a:p>
            <a:pPr marL="152396" indent="0">
              <a:buNone/>
            </a:pPr>
            <a:br>
              <a:rPr lang="en-GB" sz="1800" dirty="0"/>
            </a:br>
            <a:r>
              <a:rPr lang="en-GB" sz="1800" dirty="0"/>
              <a:t>   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7D3C6-4505-0B01-4269-53DB8601829C}"/>
              </a:ext>
            </a:extLst>
          </p:cNvPr>
          <p:cNvSpPr txBox="1">
            <a:spLocks/>
          </p:cNvSpPr>
          <p:nvPr/>
        </p:nvSpPr>
        <p:spPr>
          <a:xfrm>
            <a:off x="415600" y="4297722"/>
            <a:ext cx="11360800" cy="2340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Possible Improvement: </a:t>
            </a:r>
            <a:br>
              <a:rPr lang="en-GB" dirty="0"/>
            </a:br>
            <a:r>
              <a:rPr lang="en-GB" sz="1800" dirty="0"/>
              <a:t>1. General cases: Some </a:t>
            </a:r>
            <a:r>
              <a:rPr lang="en-GB" sz="1800" dirty="0" err="1"/>
              <a:t>cls</a:t>
            </a:r>
            <a:r>
              <a:rPr lang="en-GB" sz="1800" dirty="0"/>
              <a:t> did not appear, can we filter the non-existing class?</a:t>
            </a:r>
            <a:br>
              <a:rPr lang="en-GB" sz="1800" dirty="0"/>
            </a:br>
            <a:r>
              <a:rPr lang="en-GB" sz="1800" dirty="0"/>
              <a:t>    Specifically,  can we learn a mapping from </a:t>
            </a:r>
            <a:r>
              <a:rPr lang="en-GB" sz="1800" i="1" dirty="0"/>
              <a:t>correlation maps </a:t>
            </a:r>
            <a:r>
              <a:rPr lang="en-GB" sz="1800" dirty="0"/>
              <a:t>to how likely there exists such an object?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r>
              <a:rPr lang="en-GB" sz="1800" dirty="0"/>
              <a:t>2. For </a:t>
            </a:r>
            <a:r>
              <a:rPr lang="en-GB" sz="1800" dirty="0" err="1"/>
              <a:t>AirDet</a:t>
            </a:r>
            <a:r>
              <a:rPr lang="en-GB" sz="1800" dirty="0"/>
              <a:t>: SCS is time-consuming, what if we skip it or replaced it?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marL="152396" indent="0">
              <a:buNone/>
            </a:pPr>
            <a:r>
              <a:rPr lang="en-GB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BCB1-52CE-8666-2A4E-2A7B9B68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73" y="53666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F0F5F-5119-DB8B-3BE8-7A53CF44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Move: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Try contrastive loss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Try support feature distillation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2B8B-1832-0175-40E4-E0644A9E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" y="590944"/>
            <a:ext cx="3815162" cy="358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2E30-930C-CB65-2ABD-E111E810DB35}"/>
              </a:ext>
            </a:extLst>
          </p:cNvPr>
          <p:cNvSpPr txBox="1"/>
          <p:nvPr/>
        </p:nvSpPr>
        <p:spPr>
          <a:xfrm>
            <a:off x="52387" y="174635"/>
            <a:ext cx="32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Contrastive loss ( In progress 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B8A8-AD93-19CB-F17F-A2AD5A4FDD3A}"/>
              </a:ext>
            </a:extLst>
          </p:cNvPr>
          <p:cNvSpPr txBox="1"/>
          <p:nvPr/>
        </p:nvSpPr>
        <p:spPr>
          <a:xfrm>
            <a:off x="3980618" y="179851"/>
            <a:ext cx="356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Support Feature Distillation:</a:t>
            </a:r>
          </a:p>
          <a:p>
            <a:r>
              <a:rPr lang="en-GB" dirty="0"/>
              <a:t>         Interaction with support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BDB6-B909-32AC-498A-438D5C4E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5" y="930049"/>
            <a:ext cx="2271711" cy="11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BD34-8D74-5872-C04B-9692974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4" y="1222484"/>
            <a:ext cx="2667000" cy="8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F7ED9-1EB0-BF13-C94F-F5D76224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301" y="826182"/>
            <a:ext cx="1102707" cy="37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0DD3-E629-A5BC-1682-A6B49C55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83" y="0"/>
            <a:ext cx="2529960" cy="2536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310D-5CC4-4F86-0134-7F1B18FD0A99}"/>
              </a:ext>
            </a:extLst>
          </p:cNvPr>
          <p:cNvSpPr txBox="1"/>
          <p:nvPr/>
        </p:nvSpPr>
        <p:spPr>
          <a:xfrm>
            <a:off x="3980618" y="256388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08DC9-E1DB-FF7A-4437-3BCAD4C56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15" y="2893267"/>
            <a:ext cx="7968246" cy="242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96D29-F8CE-EEFF-F837-571C2799CEC4}"/>
              </a:ext>
            </a:extLst>
          </p:cNvPr>
          <p:cNvSpPr txBox="1"/>
          <p:nvPr/>
        </p:nvSpPr>
        <p:spPr>
          <a:xfrm>
            <a:off x="4114063" y="2163351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Interaction between support features is possible?</a:t>
            </a:r>
          </a:p>
        </p:txBody>
      </p:sp>
      <p:sp>
        <p:nvSpPr>
          <p:cNvPr id="17" name="Google Shape;276;p66">
            <a:extLst>
              <a:ext uri="{FF2B5EF4-FFF2-40B4-BE49-F238E27FC236}">
                <a16:creationId xmlns:a16="http://schemas.microsoft.com/office/drawing/2014/main" id="{9CEE5199-DF82-CAF6-330B-3C24EEBFFAE4}"/>
              </a:ext>
            </a:extLst>
          </p:cNvPr>
          <p:cNvSpPr txBox="1">
            <a:spLocks/>
          </p:cNvSpPr>
          <p:nvPr/>
        </p:nvSpPr>
        <p:spPr>
          <a:xfrm>
            <a:off x="890587" y="4335130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891"/>
            </a:pPr>
            <a:r>
              <a:rPr lang="en-GB" sz="2649" dirty="0"/>
              <a:t>Oct 6 2022</a:t>
            </a:r>
          </a:p>
          <a:p>
            <a:pPr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008-FFE7-3611-5E39-297D92E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24" y="-122398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Problems: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C5217-6505-49EB-4827-9A84892B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84" y="357375"/>
            <a:ext cx="5096256" cy="204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159EE-5E11-CCF6-34F3-52A023C66076}"/>
              </a:ext>
            </a:extLst>
          </p:cNvPr>
          <p:cNvSpPr txBox="1"/>
          <p:nvPr/>
        </p:nvSpPr>
        <p:spPr>
          <a:xfrm>
            <a:off x="4245184" y="44474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C1A8A-BF85-6F28-7585-AEB9BFCFB55A}"/>
              </a:ext>
            </a:extLst>
          </p:cNvPr>
          <p:cNvSpPr txBox="1"/>
          <p:nvPr/>
        </p:nvSpPr>
        <p:spPr>
          <a:xfrm>
            <a:off x="4194048" y="138092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67B94-53FD-666D-D26A-D3D3BFDFC042}"/>
              </a:ext>
            </a:extLst>
          </p:cNvPr>
          <p:cNvSpPr txBox="1"/>
          <p:nvPr/>
        </p:nvSpPr>
        <p:spPr>
          <a:xfrm>
            <a:off x="5426674" y="537079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9DC5-682F-FA64-8821-1157A6DD76C4}"/>
              </a:ext>
            </a:extLst>
          </p:cNvPr>
          <p:cNvSpPr txBox="1"/>
          <p:nvPr/>
        </p:nvSpPr>
        <p:spPr>
          <a:xfrm>
            <a:off x="7336619" y="107401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6A40-3728-DA88-9738-B1A58525A571}"/>
              </a:ext>
            </a:extLst>
          </p:cNvPr>
          <p:cNvSpPr txBox="1"/>
          <p:nvPr/>
        </p:nvSpPr>
        <p:spPr>
          <a:xfrm>
            <a:off x="8516311" y="1105360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C6208-0774-1BDA-CC41-B3F682D4F369}"/>
              </a:ext>
            </a:extLst>
          </p:cNvPr>
          <p:cNvSpPr/>
          <p:nvPr/>
        </p:nvSpPr>
        <p:spPr>
          <a:xfrm>
            <a:off x="7217810" y="906411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E414F-2F5B-ABE8-1C9A-1C34F11F6031}"/>
              </a:ext>
            </a:extLst>
          </p:cNvPr>
          <p:cNvSpPr txBox="1"/>
          <p:nvPr/>
        </p:nvSpPr>
        <p:spPr>
          <a:xfrm>
            <a:off x="7044335" y="2045210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864CC-3900-505E-73AA-58EFA5237F4C}"/>
              </a:ext>
            </a:extLst>
          </p:cNvPr>
          <p:cNvSpPr txBox="1"/>
          <p:nvPr/>
        </p:nvSpPr>
        <p:spPr>
          <a:xfrm>
            <a:off x="8385043" y="551362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25924-BBCE-9059-CD91-9BED2C988B0A}"/>
              </a:ext>
            </a:extLst>
          </p:cNvPr>
          <p:cNvSpPr txBox="1"/>
          <p:nvPr/>
        </p:nvSpPr>
        <p:spPr>
          <a:xfrm>
            <a:off x="9460249" y="1011597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654-E1ED-8708-A94E-4D47DA2C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" y="864333"/>
            <a:ext cx="4230355" cy="204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1FAB75-40BB-1308-9AFD-E000870758E2}"/>
              </a:ext>
            </a:extLst>
          </p:cNvPr>
          <p:cNvSpPr txBox="1"/>
          <p:nvPr/>
        </p:nvSpPr>
        <p:spPr>
          <a:xfrm>
            <a:off x="658368" y="173482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7645E-0C51-3347-A23F-807AEAFE2116}"/>
              </a:ext>
            </a:extLst>
          </p:cNvPr>
          <p:cNvSpPr txBox="1"/>
          <p:nvPr/>
        </p:nvSpPr>
        <p:spPr>
          <a:xfrm>
            <a:off x="133192" y="2911442"/>
            <a:ext cx="11313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Not flexible: Sent fixed </a:t>
            </a:r>
            <a:r>
              <a:rPr lang="en-GB" sz="2800" dirty="0" err="1"/>
              <a:t>num</a:t>
            </a:r>
            <a:r>
              <a:rPr lang="en-GB" sz="2800" dirty="0"/>
              <a:t> of </a:t>
            </a:r>
            <a:r>
              <a:rPr lang="en-GB" sz="2800" dirty="0" err="1"/>
              <a:t>cls</a:t>
            </a:r>
            <a:r>
              <a:rPr lang="en-GB" sz="2800" dirty="0"/>
              <a:t> to detection head.  -&gt; Set a threshold. </a:t>
            </a:r>
          </a:p>
          <a:p>
            <a:pPr marL="514350" indent="-514350">
              <a:buAutoNum type="arabicPeriod"/>
            </a:pPr>
            <a:r>
              <a:rPr lang="en-GB" sz="2800" dirty="0"/>
              <a:t>This </a:t>
            </a:r>
            <a:r>
              <a:rPr lang="en-GB" sz="2800" dirty="0" err="1"/>
              <a:t>avg</a:t>
            </a:r>
            <a:r>
              <a:rPr lang="en-GB" sz="2800" dirty="0"/>
              <a:t> strategy cannot make an observable difference.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8700E-6849-6345-7860-12475495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33" y="3975926"/>
            <a:ext cx="7183955" cy="1160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E566B-0147-7209-554A-DD79364DC9D8}"/>
              </a:ext>
            </a:extLst>
          </p:cNvPr>
          <p:cNvSpPr txBox="1"/>
          <p:nvPr/>
        </p:nvSpPr>
        <p:spPr>
          <a:xfrm>
            <a:off x="377026" y="5246358"/>
            <a:ext cx="99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Improvement regarding inference time accepted? If yes, -&gt; Core is to reduce omission rate  new ‘score’ .</a:t>
            </a:r>
          </a:p>
          <a:p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423997-4E26-19A9-FD1A-89681D4F59D9}"/>
              </a:ext>
            </a:extLst>
          </p:cNvPr>
          <p:cNvSpPr/>
          <p:nvPr/>
        </p:nvSpPr>
        <p:spPr>
          <a:xfrm>
            <a:off x="6846831" y="325613"/>
            <a:ext cx="3076424" cy="2553294"/>
          </a:xfrm>
          <a:prstGeom prst="rect">
            <a:avLst/>
          </a:prstGeom>
          <a:solidFill>
            <a:srgbClr val="FF0000">
              <a:alpha val="1917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1A9CA-9466-FF7D-0708-981E5D36AB69}"/>
              </a:ext>
            </a:extLst>
          </p:cNvPr>
          <p:cNvSpPr txBox="1"/>
          <p:nvPr/>
        </p:nvSpPr>
        <p:spPr>
          <a:xfrm>
            <a:off x="8986078" y="160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C995F-D488-7D76-50D0-B15D053A9AF1}"/>
              </a:ext>
            </a:extLst>
          </p:cNvPr>
          <p:cNvSpPr txBox="1"/>
          <p:nvPr/>
        </p:nvSpPr>
        <p:spPr>
          <a:xfrm>
            <a:off x="2795016" y="2601206"/>
            <a:ext cx="634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8181-AC0D-E261-054D-61980082E5EC}"/>
              </a:ext>
            </a:extLst>
          </p:cNvPr>
          <p:cNvSpPr txBox="1"/>
          <p:nvPr/>
        </p:nvSpPr>
        <p:spPr>
          <a:xfrm>
            <a:off x="365718" y="5623462"/>
            <a:ext cx="11313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difference between appeared </a:t>
            </a:r>
            <a:r>
              <a:rPr lang="en-GB" sz="1800" dirty="0" err="1"/>
              <a:t>sup_cls</a:t>
            </a:r>
            <a:r>
              <a:rPr lang="en-GB" sz="1800" dirty="0"/>
              <a:t> and not appeared should be large enough.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Detect the most possible novel classes from correlation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 : Design a network to reduce omission rate --- Ongoing, thinking about introducing correlation among all the novel classes. (Extra cost, availability is to be verified, got 105 correlation in VOC20 or (N+1) * N / 2 in general.)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147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172BF-8F71-1AB4-EAAA-3EA4920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39" y="2803989"/>
            <a:ext cx="4448362" cy="378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F439D-BB4F-8AA7-6094-2528361D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281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Revisit SCS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6186-D7C9-5AD7-6F09-1377F889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1" y="2596896"/>
            <a:ext cx="3985378" cy="42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A2DA-B656-BC52-3493-554B830EBD73}"/>
              </a:ext>
            </a:extLst>
          </p:cNvPr>
          <p:cNvSpPr txBox="1"/>
          <p:nvPr/>
        </p:nvSpPr>
        <p:spPr>
          <a:xfrm>
            <a:off x="220609" y="2965839"/>
            <a:ext cx="309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1: Fuse 2,3 (256-&gt;512)</a:t>
            </a:r>
          </a:p>
          <a:p>
            <a:r>
              <a:rPr lang="en-GB" dirty="0"/>
              <a:t>2: Channel Relation (512-&gt;512)</a:t>
            </a:r>
          </a:p>
          <a:p>
            <a:r>
              <a:rPr lang="en-GB" dirty="0"/>
              <a:t>3: </a:t>
            </a:r>
            <a:r>
              <a:rPr lang="en-GB" dirty="0" err="1"/>
              <a:t>Down_sample</a:t>
            </a:r>
            <a:r>
              <a:rPr lang="en-GB" dirty="0"/>
              <a:t> (512-&gt;1024)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04B13-C2BF-B91F-1B59-0C028ACEE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101" y="2965839"/>
            <a:ext cx="3622899" cy="362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DCFE5-2FA6-00E6-ECD2-1566B167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1" y="869039"/>
            <a:ext cx="11408292" cy="1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804960A8-AD9A-2ED2-080E-CBE8697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194304"/>
          </a:xfrm>
          <a:prstGeom prst="rect">
            <a:avLst/>
          </a:prstGeom>
        </p:spPr>
      </p:pic>
      <p:pic>
        <p:nvPicPr>
          <p:cNvPr id="9" name="Picture 8" descr="A picture containing text, plaque, scoreboard&#10;&#10;Description automatically generated">
            <a:extLst>
              <a:ext uri="{FF2B5EF4-FFF2-40B4-BE49-F238E27FC236}">
                <a16:creationId xmlns:a16="http://schemas.microsoft.com/office/drawing/2014/main" id="{3A3143E6-1636-3281-DE08-3DA664B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6387"/>
            <a:ext cx="6096000" cy="3229864"/>
          </a:xfrm>
          <a:prstGeom prst="rect">
            <a:avLst/>
          </a:prstGeom>
        </p:spPr>
      </p:pic>
      <p:pic>
        <p:nvPicPr>
          <p:cNvPr id="11" name="Picture 10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5BDEA8-5340-C504-A641-10BB9FC6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066"/>
            <a:ext cx="6096000" cy="3243072"/>
          </a:xfrm>
          <a:prstGeom prst="rect">
            <a:avLst/>
          </a:prstGeom>
        </p:spPr>
      </p:pic>
      <p:pic>
        <p:nvPicPr>
          <p:cNvPr id="13" name="Picture 1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C1717F46-BA6D-FF95-D592-EF1024A7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3440"/>
            <a:ext cx="6096000" cy="322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DDE70E-C951-DD36-7BF8-E7DD76FC1982}"/>
              </a:ext>
            </a:extLst>
          </p:cNvPr>
          <p:cNvSpPr txBox="1"/>
          <p:nvPr/>
        </p:nvSpPr>
        <p:spPr>
          <a:xfrm>
            <a:off x="2838648" y="3126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453C-972F-678B-92DA-94E1BD9D208F}"/>
              </a:ext>
            </a:extLst>
          </p:cNvPr>
          <p:cNvSpPr txBox="1"/>
          <p:nvPr/>
        </p:nvSpPr>
        <p:spPr>
          <a:xfrm>
            <a:off x="2838648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D599-E0BC-D35E-72B9-A6E900B321CD}"/>
              </a:ext>
            </a:extLst>
          </p:cNvPr>
          <p:cNvSpPr txBox="1"/>
          <p:nvPr/>
        </p:nvSpPr>
        <p:spPr>
          <a:xfrm>
            <a:off x="9648126" y="31269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BB478-954A-2848-33F9-7304184FDE1E}"/>
              </a:ext>
            </a:extLst>
          </p:cNvPr>
          <p:cNvSpPr txBox="1"/>
          <p:nvPr/>
        </p:nvSpPr>
        <p:spPr>
          <a:xfrm>
            <a:off x="9648126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936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6A0DDC-1947-3DFC-D7EB-8AF60D3BFC0F}"/>
              </a:ext>
            </a:extLst>
          </p:cNvPr>
          <p:cNvSpPr txBox="1"/>
          <p:nvPr/>
        </p:nvSpPr>
        <p:spPr>
          <a:xfrm>
            <a:off x="158572" y="2746340"/>
            <a:ext cx="12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Inference Time: 1/3 * SCS</a:t>
            </a:r>
          </a:p>
          <a:p>
            <a:r>
              <a:rPr lang="en-GB" sz="2000" b="0" i="0" dirty="0">
                <a:solidFill>
                  <a:srgbClr val="121212"/>
                </a:solidFill>
                <a:effectLst/>
                <a:latin typeface="-apple-system"/>
              </a:rPr>
              <a:t>Transferability(</a:t>
            </a:r>
            <a:r>
              <a:rPr lang="en-GB" sz="2000" dirty="0"/>
              <a:t>Loss perspective): 0.01(base, seen) -&gt; 0.2(novel, unseen)</a:t>
            </a:r>
          </a:p>
          <a:p>
            <a:r>
              <a:rPr lang="en-GB" sz="2000" dirty="0"/>
              <a:t>Performance with full-inference(20 classes) compared with </a:t>
            </a:r>
            <a:r>
              <a:rPr lang="en-GB" sz="2000" dirty="0" err="1"/>
              <a:t>AirDet</a:t>
            </a:r>
            <a:r>
              <a:rPr lang="en-GB" sz="2000" dirty="0"/>
              <a:t>: </a:t>
            </a:r>
          </a:p>
          <a:p>
            <a:r>
              <a:rPr lang="en-GB" sz="2000" dirty="0"/>
              <a:t>5% Enhancement -&gt; Discrimination of Correlation Map -&gt; Grants margin for AP drop.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1FE24-81E5-9907-A8F8-324EAF51AD22}"/>
              </a:ext>
            </a:extLst>
          </p:cNvPr>
          <p:cNvGrpSpPr/>
          <p:nvPr/>
        </p:nvGrpSpPr>
        <p:grpSpPr>
          <a:xfrm>
            <a:off x="5949539" y="384414"/>
            <a:ext cx="6242460" cy="2655037"/>
            <a:chOff x="4868537" y="298210"/>
            <a:chExt cx="7052254" cy="3264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77E07B-E467-6CF9-BB30-29A4299B29E4}"/>
                </a:ext>
              </a:extLst>
            </p:cNvPr>
            <p:cNvGrpSpPr/>
            <p:nvPr/>
          </p:nvGrpSpPr>
          <p:grpSpPr>
            <a:xfrm>
              <a:off x="4868537" y="298210"/>
              <a:ext cx="7052254" cy="3264997"/>
              <a:chOff x="3516846" y="464334"/>
              <a:chExt cx="7052254" cy="3264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CB8062-CDED-2ACF-A81C-FBFF4577F7E0}"/>
                  </a:ext>
                </a:extLst>
              </p:cNvPr>
              <p:cNvGrpSpPr/>
              <p:nvPr/>
            </p:nvGrpSpPr>
            <p:grpSpPr>
              <a:xfrm>
                <a:off x="3516846" y="464334"/>
                <a:ext cx="5804440" cy="3264997"/>
                <a:chOff x="3113085" y="464334"/>
                <a:chExt cx="5804440" cy="326499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3E87EB5-0F3B-3E62-5AF1-25146F398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3085" y="464334"/>
                  <a:ext cx="5804440" cy="3264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88238FE-7FA5-5549-D733-B7D16FD7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7702578" y="1842304"/>
                  <a:ext cx="1920834" cy="509055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D3ACE5-3A4A-E344-DC5C-15180901A815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flipV="1">
                <a:off x="9321285" y="2096831"/>
                <a:ext cx="54711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CB945-EEC4-EBEE-E180-95920616E70D}"/>
                  </a:ext>
                </a:extLst>
              </p:cNvPr>
              <p:cNvSpPr txBox="1"/>
              <p:nvPr/>
            </p:nvSpPr>
            <p:spPr>
              <a:xfrm>
                <a:off x="9868395" y="1896648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Score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11540D-578B-4D65-7730-4BA90977A674}"/>
                </a:ext>
              </a:extLst>
            </p:cNvPr>
            <p:cNvSpPr txBox="1"/>
            <p:nvPr/>
          </p:nvSpPr>
          <p:spPr>
            <a:xfrm>
              <a:off x="5209379" y="2687918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h/4, w/4,256)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3B5F2-C746-B465-9995-46DC7DC2ECA3}"/>
                </a:ext>
              </a:extLst>
            </p:cNvPr>
            <p:cNvSpPr txBox="1"/>
            <p:nvPr/>
          </p:nvSpPr>
          <p:spPr>
            <a:xfrm>
              <a:off x="6735720" y="15428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AVG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4683B-8C4A-255F-AE88-9EAF686CB56B}"/>
                </a:ext>
              </a:extLst>
            </p:cNvPr>
            <p:cNvSpPr txBox="1"/>
            <p:nvPr/>
          </p:nvSpPr>
          <p:spPr>
            <a:xfrm>
              <a:off x="6718086" y="193070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[1,2]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72F6A-EA4C-A01B-FF4E-4696900DDA08}"/>
                </a:ext>
              </a:extLst>
            </p:cNvPr>
            <p:cNvSpPr txBox="1"/>
            <p:nvPr/>
          </p:nvSpPr>
          <p:spPr>
            <a:xfrm>
              <a:off x="7372704" y="6286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E1ADE-67EC-A24A-88C5-32A72230D7DC}"/>
                </a:ext>
              </a:extLst>
            </p:cNvPr>
            <p:cNvSpPr txBox="1"/>
            <p:nvPr/>
          </p:nvSpPr>
          <p:spPr>
            <a:xfrm>
              <a:off x="8225689" y="6159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C4DCC-F207-1F79-0949-36E13C40166A}"/>
                </a:ext>
              </a:extLst>
            </p:cNvPr>
            <p:cNvSpPr txBox="1"/>
            <p:nvPr/>
          </p:nvSpPr>
          <p:spPr>
            <a:xfrm>
              <a:off x="9251481" y="985278"/>
              <a:ext cx="305876" cy="7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GB" altLang="zh-CN" dirty="0"/>
            </a:p>
            <a:p>
              <a:endParaRPr lang="en-GB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6CB43-C78F-9997-8515-36D1A29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92" y="2905106"/>
            <a:ext cx="4174002" cy="66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A5D-FC4D-A636-7FC2-7E2008B7841C}"/>
              </a:ext>
            </a:extLst>
          </p:cNvPr>
          <p:cNvSpPr/>
          <p:nvPr/>
        </p:nvSpPr>
        <p:spPr>
          <a:xfrm>
            <a:off x="7982933" y="2648378"/>
            <a:ext cx="4174002" cy="10071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18057F-6921-43F1-B073-B66950A8FFED}"/>
              </a:ext>
            </a:extLst>
          </p:cNvPr>
          <p:cNvCxnSpPr>
            <a:cxnSpLocks/>
          </p:cNvCxnSpPr>
          <p:nvPr/>
        </p:nvCxnSpPr>
        <p:spPr>
          <a:xfrm>
            <a:off x="5049003" y="1647965"/>
            <a:ext cx="132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052ED-7FFD-9B88-16C4-CF570EDD6A2A}"/>
              </a:ext>
            </a:extLst>
          </p:cNvPr>
          <p:cNvGrpSpPr/>
          <p:nvPr/>
        </p:nvGrpSpPr>
        <p:grpSpPr>
          <a:xfrm>
            <a:off x="-106937" y="1132924"/>
            <a:ext cx="3835877" cy="1428047"/>
            <a:chOff x="-111570" y="1010331"/>
            <a:chExt cx="4286875" cy="18323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25C8EB-7B4D-B2E3-D273-8AFCFCA8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16276" y="979211"/>
              <a:ext cx="1234424" cy="12966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917C0-0E99-74F5-CC9E-707995C11A34}"/>
                </a:ext>
              </a:extLst>
            </p:cNvPr>
            <p:cNvSpPr txBox="1"/>
            <p:nvPr/>
          </p:nvSpPr>
          <p:spPr>
            <a:xfrm>
              <a:off x="-53047" y="2142033"/>
              <a:ext cx="172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Correlation Map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4ED703-2837-2276-7E88-44DC0006C115}"/>
                </a:ext>
              </a:extLst>
            </p:cNvPr>
            <p:cNvSpPr txBox="1"/>
            <p:nvPr/>
          </p:nvSpPr>
          <p:spPr>
            <a:xfrm>
              <a:off x="-111570" y="247330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1024, w/4, h/4)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6C01E5-370A-127E-8654-8D346F578B9A}"/>
                </a:ext>
              </a:extLst>
            </p:cNvPr>
            <p:cNvCxnSpPr/>
            <p:nvPr/>
          </p:nvCxnSpPr>
          <p:spPr>
            <a:xfrm flipV="1">
              <a:off x="1666976" y="1627543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2522DC-430D-83D3-9288-D8AC9D4D98FA}"/>
                </a:ext>
              </a:extLst>
            </p:cNvPr>
            <p:cNvSpPr txBox="1"/>
            <p:nvPr/>
          </p:nvSpPr>
          <p:spPr>
            <a:xfrm>
              <a:off x="1598680" y="12627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1x1</a:t>
              </a:r>
              <a:endParaRPr lang="en-GB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326888-8528-36A4-F420-5D31DD4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70271" y="983757"/>
              <a:ext cx="1234424" cy="12966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CA592-A9B5-01E3-3A18-F88F0791DC49}"/>
                </a:ext>
              </a:extLst>
            </p:cNvPr>
            <p:cNvSpPr txBox="1"/>
            <p:nvPr/>
          </p:nvSpPr>
          <p:spPr>
            <a:xfrm>
              <a:off x="2084709" y="2473248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128, w/4, h/4)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72C53BD-BB3B-8E80-6315-1B16E2377DC9}"/>
                </a:ext>
              </a:extLst>
            </p:cNvPr>
            <p:cNvCxnSpPr/>
            <p:nvPr/>
          </p:nvCxnSpPr>
          <p:spPr>
            <a:xfrm flipV="1">
              <a:off x="3691018" y="1622770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64922E-BFFC-5FFD-5F90-DF30547D124F}"/>
                </a:ext>
              </a:extLst>
            </p:cNvPr>
            <p:cNvSpPr txBox="1"/>
            <p:nvPr/>
          </p:nvSpPr>
          <p:spPr>
            <a:xfrm>
              <a:off x="3641530" y="1238630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66A2B1-226F-ACF6-3B67-C617DF0D4BC0}"/>
                </a:ext>
              </a:extLst>
            </p:cNvPr>
            <p:cNvSpPr txBox="1"/>
            <p:nvPr/>
          </p:nvSpPr>
          <p:spPr>
            <a:xfrm>
              <a:off x="3690029" y="16900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x2</a:t>
              </a:r>
              <a:endParaRPr lang="en-GB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01B847-50D0-8F5B-215C-BE46DCF2AA8D}"/>
              </a:ext>
            </a:extLst>
          </p:cNvPr>
          <p:cNvGrpSpPr/>
          <p:nvPr/>
        </p:nvGrpSpPr>
        <p:grpSpPr>
          <a:xfrm>
            <a:off x="3584974" y="1132924"/>
            <a:ext cx="1773242" cy="1239908"/>
            <a:chOff x="3776052" y="1166928"/>
            <a:chExt cx="1773242" cy="12399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214E90-C759-B0FF-84C6-E7A8ED5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76364" y="1067841"/>
              <a:ext cx="962075" cy="11602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62092-0560-74AD-6C7D-8FB7C8139BC5}"/>
                </a:ext>
              </a:extLst>
            </p:cNvPr>
            <p:cNvSpPr txBox="1"/>
            <p:nvPr/>
          </p:nvSpPr>
          <p:spPr>
            <a:xfrm>
              <a:off x="3776052" y="2037504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</a:t>
              </a:r>
              <a:r>
                <a:rPr lang="en-US" altLang="zh-CN" dirty="0"/>
                <a:t>256</a:t>
              </a:r>
              <a:r>
                <a:rPr lang="en-GB" dirty="0"/>
                <a:t>, w/4, h/4)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E253DF-2610-0349-60DB-704F516479B5}"/>
              </a:ext>
            </a:extLst>
          </p:cNvPr>
          <p:cNvSpPr txBox="1"/>
          <p:nvPr/>
        </p:nvSpPr>
        <p:spPr>
          <a:xfrm>
            <a:off x="1367920" y="1671190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FD94F4-88BB-6CF1-B99D-18FAD86E283F}"/>
              </a:ext>
            </a:extLst>
          </p:cNvPr>
          <p:cNvSpPr txBox="1"/>
          <p:nvPr/>
        </p:nvSpPr>
        <p:spPr>
          <a:xfrm>
            <a:off x="5210921" y="166817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2DA7D-08D5-011E-F060-C32A20890676}"/>
              </a:ext>
            </a:extLst>
          </p:cNvPr>
          <p:cNvSpPr txBox="1"/>
          <p:nvPr/>
        </p:nvSpPr>
        <p:spPr>
          <a:xfrm>
            <a:off x="4400868" y="85665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Conv(Cat(A, B)) + Cat(Conv(A,B))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7A775-195D-FFF9-3D2A-548CFBD413C5}"/>
              </a:ext>
            </a:extLst>
          </p:cNvPr>
          <p:cNvSpPr txBox="1"/>
          <p:nvPr/>
        </p:nvSpPr>
        <p:spPr>
          <a:xfrm>
            <a:off x="158572" y="5747754"/>
            <a:ext cx="940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Discussion:</a:t>
            </a:r>
            <a:br>
              <a:rPr lang="en-GB" sz="2400" dirty="0"/>
            </a:br>
            <a:r>
              <a:rPr lang="en-GB" sz="2400" dirty="0"/>
              <a:t>The design of MLP:  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Transferability 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onsideration, but we can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not fine-tune.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ED6C7-36CF-DD0B-EB30-300ACD56F6BD}"/>
              </a:ext>
            </a:extLst>
          </p:cNvPr>
          <p:cNvSpPr txBox="1"/>
          <p:nvPr/>
        </p:nvSpPr>
        <p:spPr>
          <a:xfrm rot="16200000">
            <a:off x="10376796" y="1473953"/>
            <a:ext cx="933269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EFC3782-F3AE-A56B-EA26-C2247B68A698}"/>
              </a:ext>
            </a:extLst>
          </p:cNvPr>
          <p:cNvSpPr txBox="1"/>
          <p:nvPr/>
        </p:nvSpPr>
        <p:spPr>
          <a:xfrm>
            <a:off x="158572" y="4111660"/>
            <a:ext cx="1187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21212"/>
                </a:solidFill>
                <a:latin typeface="-apple-system"/>
              </a:rPr>
              <a:t>Results: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bring the linear separatable score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reduce inference time about 30 percent on 4 A-100. 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Neither top K nor dynamic choose performs better than trivial method (score not reliable)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FCCEA35-8687-71EC-3568-BFB1FD4AA36A}"/>
              </a:ext>
            </a:extLst>
          </p:cNvPr>
          <p:cNvSpPr txBox="1"/>
          <p:nvPr/>
        </p:nvSpPr>
        <p:spPr>
          <a:xfrm>
            <a:off x="4946448" y="496937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Relation Extractor</a:t>
            </a:r>
          </a:p>
        </p:txBody>
      </p:sp>
    </p:spTree>
    <p:extLst>
      <p:ext uri="{BB962C8B-B14F-4D97-AF65-F5344CB8AC3E}">
        <p14:creationId xmlns:p14="http://schemas.microsoft.com/office/powerpoint/2010/main" val="28301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333-B0CF-BF78-128A-8ACFB5D4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Constrained_Optimization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22D9-FF8A-B4CA-804F-5351BE4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17" y="2099226"/>
            <a:ext cx="11640565" cy="4555200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What I have done:</a:t>
            </a:r>
          </a:p>
          <a:p>
            <a:pPr marL="666746" indent="-514350">
              <a:buAutoNum type="arabicPeriod"/>
            </a:pPr>
            <a:r>
              <a:rPr lang="en-GB" dirty="0"/>
              <a:t>General penalty function optimization with equality and inequality constraints.</a:t>
            </a:r>
          </a:p>
          <a:p>
            <a:pPr marL="666746" indent="-514350">
              <a:buAutoNum type="arabicPeriod"/>
            </a:pPr>
            <a:r>
              <a:rPr lang="en-GB" dirty="0"/>
              <a:t>KKT condition verification.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Augmented</a:t>
            </a:r>
            <a:r>
              <a:rPr lang="zh-CN" altLang="en-US" dirty="0"/>
              <a:t> </a:t>
            </a:r>
            <a:r>
              <a:rPr lang="en-GB" dirty="0" err="1"/>
              <a:t>Lagrangian</a:t>
            </a:r>
            <a:r>
              <a:rPr lang="zh-CN" altLang="en-US" dirty="0"/>
              <a:t> </a:t>
            </a:r>
            <a:r>
              <a:rPr lang="en-GB" dirty="0"/>
              <a:t>Algorithm</a:t>
            </a:r>
            <a:r>
              <a:rPr lang="en-US" dirty="0"/>
              <a:t>( almost complete ) </a:t>
            </a:r>
            <a:endParaRPr lang="en-GB" dirty="0"/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Next Step:</a:t>
            </a:r>
          </a:p>
          <a:p>
            <a:pPr marL="666746" indent="-514350">
              <a:buAutoNum type="arabicPeriod"/>
            </a:pPr>
            <a:r>
              <a:rPr lang="en-US" altLang="zh-CN" dirty="0"/>
              <a:t>Test and </a:t>
            </a:r>
            <a:r>
              <a:rPr lang="en-GB" altLang="zh-CN" dirty="0"/>
              <a:t>polish</a:t>
            </a:r>
            <a:r>
              <a:rPr lang="en-GB" dirty="0"/>
              <a:t> the code.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The complete code pull will be done by the end of this week.</a:t>
            </a:r>
            <a:endParaRPr lang="en-GB" altLang="zh-CN" dirty="0"/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Expand the Penalty Method. (Currently got quadratic, thinking about exact penalty methods.)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DF260-8456-9F21-F327-8236C23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7" y="1520292"/>
            <a:ext cx="4524149" cy="166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2318-CCAB-8E68-84C6-921AEF6BF1F3}"/>
              </a:ext>
            </a:extLst>
          </p:cNvPr>
          <p:cNvSpPr txBox="1"/>
          <p:nvPr/>
        </p:nvSpPr>
        <p:spPr>
          <a:xfrm>
            <a:off x="415600" y="13356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D0890-7A47-BCA6-3B87-1C1FB46BC82B}"/>
              </a:ext>
            </a:extLst>
          </p:cNvPr>
          <p:cNvSpPr txBox="1"/>
          <p:nvPr/>
        </p:nvSpPr>
        <p:spPr>
          <a:xfrm>
            <a:off x="9452114" y="713557"/>
            <a:ext cx="203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Zihan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79218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DCC0-4EDC-6188-6549-0FA04DEE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</a:t>
            </a:r>
            <a:r>
              <a:rPr lang="en-US" altLang="zh-CN" dirty="0" err="1"/>
              <a:t>blems</a:t>
            </a:r>
            <a:r>
              <a:rPr lang="en-US" altLang="zh-CN" dirty="0"/>
              <a:t> and what is next…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CD7-3DAE-63CB-6F56-BA18FF3E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inference, we are doing</a:t>
            </a:r>
            <a:r>
              <a:rPr lang="zh-CN" altLang="en-US" dirty="0"/>
              <a:t> </a:t>
            </a:r>
            <a:r>
              <a:rPr lang="en-GB" altLang="zh-CN" dirty="0"/>
              <a:t>subtraction not optimization.</a:t>
            </a:r>
            <a:br>
              <a:rPr lang="en-GB" altLang="zh-CN" dirty="0"/>
            </a:br>
            <a:r>
              <a:rPr lang="en-GB" altLang="zh-CN" dirty="0"/>
              <a:t>Subtraction:</a:t>
            </a:r>
            <a:br>
              <a:rPr lang="en-GB" altLang="zh-CN" dirty="0"/>
            </a:br>
            <a:r>
              <a:rPr lang="en-GB" altLang="zh-CN" dirty="0"/>
              <a:t>    1. SCS: aimed at small objects. </a:t>
            </a:r>
            <a:br>
              <a:rPr lang="en-GB" altLang="zh-CN" dirty="0"/>
            </a:br>
            <a:r>
              <a:rPr lang="en-GB" altLang="zh-CN" dirty="0"/>
              <a:t>    2. Detection Loop: prevent omission.</a:t>
            </a:r>
          </a:p>
          <a:p>
            <a:r>
              <a:rPr lang="en-GB" dirty="0"/>
              <a:t>What we ignored: correlation between highly similar </a:t>
            </a:r>
            <a:r>
              <a:rPr lang="en-US" altLang="zh-CN" dirty="0"/>
              <a:t>classes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75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EC28-1978-5E28-6748-167C66A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864B9-41E5-948D-F7B3-967F4595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2" y="2009665"/>
            <a:ext cx="62992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703A4-BF02-8181-1875-FF5FAE40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2" y="3403983"/>
            <a:ext cx="67437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FF64A-30DC-1A18-FCCA-7AB0AB4DB8ED}"/>
              </a:ext>
            </a:extLst>
          </p:cNvPr>
          <p:cNvSpPr txBox="1"/>
          <p:nvPr/>
        </p:nvSpPr>
        <p:spPr>
          <a:xfrm>
            <a:off x="550042" y="1614595"/>
            <a:ext cx="268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a problem: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50E54-8C66-016E-2785-E02CEB5AFD8F}"/>
              </a:ext>
            </a:extLst>
          </p:cNvPr>
          <p:cNvSpPr txBox="1"/>
          <p:nvPr/>
        </p:nvSpPr>
        <p:spPr>
          <a:xfrm>
            <a:off x="550042" y="2922915"/>
            <a:ext cx="365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gradient is given as: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0E7-9F89-3A36-2119-BCFEA41E1CA8}"/>
              </a:ext>
            </a:extLst>
          </p:cNvPr>
          <p:cNvSpPr txBox="1"/>
          <p:nvPr/>
        </p:nvSpPr>
        <p:spPr>
          <a:xfrm>
            <a:off x="550042" y="4446093"/>
            <a:ext cx="829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 want to find the NN weights p to minimize the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2EC7D-C6E5-E4D9-EED1-525038E34DE8}"/>
              </a:ext>
            </a:extLst>
          </p:cNvPr>
          <p:cNvSpPr txBox="1"/>
          <p:nvPr/>
        </p:nvSpPr>
        <p:spPr>
          <a:xfrm>
            <a:off x="550042" y="5033523"/>
            <a:ext cx="393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the constrains C(p):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71B-F68A-23BA-5628-2F16E8F1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2" y="5637516"/>
            <a:ext cx="5130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4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08B0-6BEF-C84B-EF9D-F980291F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two-level nested loop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AC79-AE4A-DA0B-24FF-312B42B6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11419"/>
            <a:ext cx="11360800" cy="763600"/>
          </a:xfrm>
        </p:spPr>
        <p:txBody>
          <a:bodyPr/>
          <a:lstStyle/>
          <a:p>
            <a:r>
              <a:rPr lang="en-GB" dirty="0"/>
              <a:t>inner problem: solved with conventional unconstrained algo. (LM)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4589F-23A9-CADF-6194-F118E788F37C}"/>
              </a:ext>
            </a:extLst>
          </p:cNvPr>
          <p:cNvSpPr txBox="1">
            <a:spLocks/>
          </p:cNvSpPr>
          <p:nvPr/>
        </p:nvSpPr>
        <p:spPr>
          <a:xfrm>
            <a:off x="415600" y="379416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outer loop: update </a:t>
            </a:r>
            <a:r>
              <a:rPr lang="en-GB" dirty="0" err="1"/>
              <a:t>L.multiplier</a:t>
            </a:r>
            <a:r>
              <a:rPr lang="en-GB" dirty="0"/>
              <a:t> and </a:t>
            </a:r>
            <a:r>
              <a:rPr lang="en-GB" dirty="0" err="1"/>
              <a:t>p.f</a:t>
            </a:r>
            <a:r>
              <a:rPr lang="en-GB" dirty="0"/>
              <a:t>. based on constraint violation.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6BFE-7FCB-7A09-BD1B-B0EFD2EA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2" y="3075019"/>
            <a:ext cx="66167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E422-7496-3D20-0CDE-F4BBB617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9" y="4557768"/>
            <a:ext cx="35814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1651-AD9C-14FA-97A7-1D9863A1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9" y="1592270"/>
            <a:ext cx="51308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A062-481D-0F66-689A-2C4F161A8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00" y="472574"/>
            <a:ext cx="939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0DDB8-596C-2B96-D0D7-3D3E2064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00" y="946358"/>
            <a:ext cx="17018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030AC-CFF0-F9E2-D65D-49FE6336B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00" y="1409719"/>
            <a:ext cx="19558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1E65-41CC-9800-30D4-10C985ED8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1854219"/>
            <a:ext cx="1092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8F7C3-27E6-B64A-21C7-0A8649B6F455}"/>
              </a:ext>
            </a:extLst>
          </p:cNvPr>
          <p:cNvSpPr txBox="1"/>
          <p:nvPr/>
        </p:nvSpPr>
        <p:spPr>
          <a:xfrm>
            <a:off x="8018518" y="1352213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Constraints,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AF73-CEDE-27B9-2BD0-44BA4CB255DE}"/>
              </a:ext>
            </a:extLst>
          </p:cNvPr>
          <p:cNvSpPr txBox="1"/>
          <p:nvPr/>
        </p:nvSpPr>
        <p:spPr>
          <a:xfrm>
            <a:off x="7388332" y="1818976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Lagrange Multiplier,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BC232-0832-976C-96FA-F3DCF6786CA7}"/>
              </a:ext>
            </a:extLst>
          </p:cNvPr>
          <p:cNvSpPr txBox="1"/>
          <p:nvPr/>
        </p:nvSpPr>
        <p:spPr>
          <a:xfrm>
            <a:off x="8441118" y="874808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Objective,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6E944-752F-2A47-F41C-997117974CA5}"/>
              </a:ext>
            </a:extLst>
          </p:cNvPr>
          <p:cNvSpPr txBox="1"/>
          <p:nvPr/>
        </p:nvSpPr>
        <p:spPr>
          <a:xfrm>
            <a:off x="9141373" y="393007"/>
            <a:ext cx="2757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Parameters, </a:t>
            </a:r>
          </a:p>
        </p:txBody>
      </p:sp>
    </p:spTree>
    <p:extLst>
      <p:ext uri="{BB962C8B-B14F-4D97-AF65-F5344CB8AC3E}">
        <p14:creationId xmlns:p14="http://schemas.microsoft.com/office/powerpoint/2010/main" val="387172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Lagrange Multipliers(Check)</a:t>
            </a:r>
          </a:p>
          <a:p>
            <a:r>
              <a:rPr lang="en-GB" dirty="0"/>
              <a:t>Define First-order optimality conditions(Check)</a:t>
            </a:r>
          </a:p>
          <a:p>
            <a:r>
              <a:rPr lang="en-GB" dirty="0"/>
              <a:t>Def</a:t>
            </a:r>
            <a:r>
              <a:rPr lang="en-US" altLang="zh-CN" dirty="0" err="1"/>
              <a:t>ine</a:t>
            </a:r>
            <a:r>
              <a:rPr lang="en-US" altLang="zh-CN" dirty="0"/>
              <a:t> KKT condition(Check)</a:t>
            </a:r>
            <a:endParaRPr lang="en-GB" dirty="0"/>
          </a:p>
          <a:p>
            <a:r>
              <a:rPr lang="en-GB" dirty="0"/>
              <a:t>Finish Penalty Method(Check)</a:t>
            </a:r>
          </a:p>
          <a:p>
            <a:r>
              <a:rPr lang="en-GB" dirty="0"/>
              <a:t>Finish augmented </a:t>
            </a:r>
            <a:r>
              <a:rPr lang="en-GB" dirty="0" err="1"/>
              <a:t>Lagrangian</a:t>
            </a:r>
            <a:r>
              <a:rPr lang="en-GB" dirty="0"/>
              <a:t>(wtf the constrains…</a:t>
            </a:r>
            <a:r>
              <a:rPr lang="en-GB" dirty="0" err="1"/>
              <a:t>nn.modoel</a:t>
            </a:r>
            <a:r>
              <a:rPr lang="en-GB" dirty="0"/>
              <a:t>, return violation)</a:t>
            </a:r>
          </a:p>
        </p:txBody>
      </p:sp>
    </p:spTree>
    <p:extLst>
      <p:ext uri="{BB962C8B-B14F-4D97-AF65-F5344CB8AC3E}">
        <p14:creationId xmlns:p14="http://schemas.microsoft.com/office/powerpoint/2010/main" val="35687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F4229-D762-5EAF-4809-79FD259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Change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CB126C-1F5A-000E-EF66-0BBC377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55" y="1117600"/>
            <a:ext cx="9089615" cy="5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270A44-20B1-0AB7-B4B5-2E974D8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4" y="438644"/>
            <a:ext cx="9621073" cy="362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6A9B0-E4D0-9D2A-1F00-E9ADA2B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" y="4148256"/>
            <a:ext cx="6770772" cy="269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D9D2B-7D2B-6CDA-68BA-25BE799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76" y="82578"/>
            <a:ext cx="2216404" cy="40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A2C4A-64F8-2DA4-80D2-FCFC0DAC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5" y="2760246"/>
            <a:ext cx="2078832" cy="226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C1BC7-8F89-352F-C0B7-E737EA19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21" y="4377028"/>
            <a:ext cx="2122164" cy="387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37059-1199-D8E1-6ADE-2B914535648E}"/>
              </a:ext>
            </a:extLst>
          </p:cNvPr>
          <p:cNvSpPr txBox="1"/>
          <p:nvPr/>
        </p:nvSpPr>
        <p:spPr>
          <a:xfrm>
            <a:off x="8293768" y="4501906"/>
            <a:ext cx="9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Regular: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D3EC-0BF8-CA1C-32AA-735591A8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51" y="4784641"/>
            <a:ext cx="2139734" cy="40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554874-398E-A592-7A32-44188D7F4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16" y="2946181"/>
            <a:ext cx="1348620" cy="239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E2B5E-4DCC-BA01-32FF-A42567D26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940" y="2593718"/>
            <a:ext cx="1373300" cy="22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11B6C-B069-C3AE-35C0-51DD2B03B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457" y="2831177"/>
            <a:ext cx="1524539" cy="238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5BD224-091D-FC42-EE18-41285F431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131" y="2413905"/>
            <a:ext cx="3568357" cy="346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09BA6-DBD8-EBE4-8462-815CB12C03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522" y="44009"/>
            <a:ext cx="1955236" cy="394635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0C7B8D51-5664-EB3C-C303-9B22B595A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5166" y="6379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272304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0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72EC-9C75-6325-8F74-ECA25B1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632-1D8D-8E21-E349-3F849702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297520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Progress:</a:t>
            </a:r>
          </a:p>
          <a:p>
            <a:r>
              <a:rPr lang="en-GB" dirty="0"/>
              <a:t>Finished evaluation algorithm and visualization.</a:t>
            </a:r>
          </a:p>
          <a:p>
            <a:r>
              <a:rPr lang="en-GB" dirty="0"/>
              <a:t>Achieved a better model than </a:t>
            </a:r>
            <a:r>
              <a:rPr lang="en-GB" dirty="0" err="1"/>
              <a:t>AirDet</a:t>
            </a:r>
            <a:r>
              <a:rPr lang="en-GB" dirty="0"/>
              <a:t>, with an increment of 15%.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DFD038-635A-5580-3C92-B0A633CB200E}"/>
              </a:ext>
            </a:extLst>
          </p:cNvPr>
          <p:cNvSpPr txBox="1">
            <a:spLocks/>
          </p:cNvSpPr>
          <p:nvPr/>
        </p:nvSpPr>
        <p:spPr>
          <a:xfrm>
            <a:off x="415600" y="3337511"/>
            <a:ext cx="11360800" cy="27079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dirty="0"/>
              <a:t>Problems:</a:t>
            </a:r>
          </a:p>
          <a:p>
            <a:r>
              <a:rPr lang="en-GB" dirty="0"/>
              <a:t>If jointly training, the loss is hard to decrease.</a:t>
            </a:r>
          </a:p>
          <a:p>
            <a:r>
              <a:rPr lang="en-US" altLang="zh-CN" dirty="0"/>
              <a:t>The model</a:t>
            </a:r>
            <a:r>
              <a:rPr lang="en-GB" dirty="0"/>
              <a:t> failed to predict better than the trivial method.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15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6FB7B-154F-DC4F-61B7-CC0C9860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9" y="1461547"/>
            <a:ext cx="6403839" cy="5027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F0C3B-3EE6-3197-ED7A-A20BCAC2AF66}"/>
              </a:ext>
            </a:extLst>
          </p:cNvPr>
          <p:cNvSpPr txBox="1">
            <a:spLocks/>
          </p:cNvSpPr>
          <p:nvPr/>
        </p:nvSpPr>
        <p:spPr>
          <a:xfrm>
            <a:off x="96117" y="2576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Distribution of the </a:t>
            </a:r>
            <a:r>
              <a:rPr lang="en-GB" dirty="0" err="1"/>
              <a:t>num</a:t>
            </a:r>
            <a:r>
              <a:rPr lang="en-GB" dirty="0"/>
              <a:t> of </a:t>
            </a:r>
            <a:r>
              <a:rPr lang="en-GB" dirty="0" err="1"/>
              <a:t>cls</a:t>
            </a:r>
            <a:r>
              <a:rPr lang="en-GB" dirty="0"/>
              <a:t> in </a:t>
            </a:r>
            <a:r>
              <a:rPr lang="en-GB" dirty="0" err="1"/>
              <a:t>testset</a:t>
            </a:r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9999-C058-4D3C-EC0D-1CB7B76DFF7D}"/>
              </a:ext>
            </a:extLst>
          </p:cNvPr>
          <p:cNvSpPr txBox="1"/>
          <p:nvPr/>
        </p:nvSpPr>
        <p:spPr>
          <a:xfrm>
            <a:off x="3430654" y="6488668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5000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5BD4D-4360-1254-E687-D9090521A6CE}"/>
              </a:ext>
            </a:extLst>
          </p:cNvPr>
          <p:cNvSpPr txBox="1"/>
          <p:nvPr/>
        </p:nvSpPr>
        <p:spPr>
          <a:xfrm>
            <a:off x="292829" y="1001902"/>
            <a:ext cx="908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Normally the </a:t>
            </a:r>
            <a:r>
              <a:rPr lang="en-GB" dirty="0" err="1"/>
              <a:t>novel_cls_num</a:t>
            </a:r>
            <a:r>
              <a:rPr lang="en-GB" dirty="0"/>
              <a:t> will not exceed 3, which explains the availability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73145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084-94DD-1D0A-3C44-0EF9EE3C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8196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Last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5A489-68C2-36C2-0C82-38474550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03013"/>
            <a:ext cx="11360800" cy="4555200"/>
          </a:xfrm>
        </p:spPr>
        <p:txBody>
          <a:bodyPr/>
          <a:lstStyle/>
          <a:p>
            <a:r>
              <a:rPr lang="en-GB" dirty="0"/>
              <a:t>Separately training -&gt; LOSS DID DECREASE</a:t>
            </a:r>
          </a:p>
          <a:p>
            <a:r>
              <a:rPr lang="en-GB" dirty="0"/>
              <a:t>Correlation Map Level -&gt; LEVEL 4 BETTER THAN FUSED FEATURE</a:t>
            </a:r>
          </a:p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375C7-1FFF-32C1-B70C-CF6A9FB1F0AB}"/>
              </a:ext>
            </a:extLst>
          </p:cNvPr>
          <p:cNvSpPr txBox="1">
            <a:spLocks/>
          </p:cNvSpPr>
          <p:nvPr/>
        </p:nvSpPr>
        <p:spPr>
          <a:xfrm>
            <a:off x="415600" y="1034130"/>
            <a:ext cx="11360800" cy="15165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Class-agnostically infer existence/absence directly from correlation maps for each support class.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C61D80-0EB6-A0EE-997D-5B6893004DC1}"/>
              </a:ext>
            </a:extLst>
          </p:cNvPr>
          <p:cNvSpPr txBox="1">
            <a:spLocks/>
          </p:cNvSpPr>
          <p:nvPr/>
        </p:nvSpPr>
        <p:spPr>
          <a:xfrm>
            <a:off x="415600" y="39902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Objective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B469E-D1CB-A0F5-FD93-777309279E00}"/>
              </a:ext>
            </a:extLst>
          </p:cNvPr>
          <p:cNvSpPr/>
          <p:nvPr/>
        </p:nvSpPr>
        <p:spPr>
          <a:xfrm>
            <a:off x="1309512" y="2373384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Class-Agnostic Correlation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FB3CC-1EA7-3890-8453-D1A8ABD41F65}"/>
              </a:ext>
            </a:extLst>
          </p:cNvPr>
          <p:cNvSpPr/>
          <p:nvPr/>
        </p:nvSpPr>
        <p:spPr>
          <a:xfrm>
            <a:off x="7879644" y="2363505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Separatable Logits/Score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B09E5E7-6E85-5DF5-7461-AB334129FE6A}"/>
              </a:ext>
            </a:extLst>
          </p:cNvPr>
          <p:cNvSpPr/>
          <p:nvPr/>
        </p:nvSpPr>
        <p:spPr>
          <a:xfrm>
            <a:off x="5023556" y="2793894"/>
            <a:ext cx="2415822" cy="186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14201-6A74-1A87-432C-40A9A56D59ED}"/>
              </a:ext>
            </a:extLst>
          </p:cNvPr>
          <p:cNvSpPr txBox="1"/>
          <p:nvPr/>
        </p:nvSpPr>
        <p:spPr>
          <a:xfrm>
            <a:off x="137473" y="3877840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Decrease omission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FAAA4-41AD-2D26-5900-3E43B0949646}"/>
              </a:ext>
            </a:extLst>
          </p:cNvPr>
          <p:cNvSpPr txBox="1"/>
          <p:nvPr/>
        </p:nvSpPr>
        <p:spPr>
          <a:xfrm>
            <a:off x="2746207" y="389017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Increase efficiency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85E79E-0005-56CA-A660-889552DEAE9F}"/>
              </a:ext>
            </a:extLst>
          </p:cNvPr>
          <p:cNvSpPr txBox="1">
            <a:spLocks/>
          </p:cNvSpPr>
          <p:nvPr/>
        </p:nvSpPr>
        <p:spPr>
          <a:xfrm>
            <a:off x="831200" y="3484392"/>
            <a:ext cx="11360800" cy="4041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/>
              <a:t>Progress:</a:t>
            </a:r>
            <a:endParaRPr lang="en-GB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DB7130B-6DDA-167D-3910-3FA317A78255}"/>
              </a:ext>
            </a:extLst>
          </p:cNvPr>
          <p:cNvSpPr/>
          <p:nvPr/>
        </p:nvSpPr>
        <p:spPr>
          <a:xfrm>
            <a:off x="4393792" y="4002299"/>
            <a:ext cx="378996" cy="122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98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64800-F9C8-979D-A752-255FA44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6" y="793750"/>
            <a:ext cx="6046964" cy="527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7FF6E-7F99-DD93-403A-12B7BB8A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11" y="793750"/>
            <a:ext cx="5398734" cy="527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46BC3-C5A9-873F-E8FE-FA1ACDC989A2}"/>
              </a:ext>
            </a:extLst>
          </p:cNvPr>
          <p:cNvSpPr txBox="1"/>
          <p:nvPr/>
        </p:nvSpPr>
        <p:spPr>
          <a:xfrm>
            <a:off x="2266121" y="42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856B-79E1-D8B0-3BAE-CCB8036E3DE1}"/>
              </a:ext>
            </a:extLst>
          </p:cNvPr>
          <p:cNvSpPr txBox="1"/>
          <p:nvPr/>
        </p:nvSpPr>
        <p:spPr>
          <a:xfrm>
            <a:off x="9065729" y="424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6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E5350-559D-860E-66E1-4E85E77A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805781"/>
            <a:ext cx="5678906" cy="5667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119AA-198D-B007-1BE8-C5C0A5990B49}"/>
              </a:ext>
            </a:extLst>
          </p:cNvPr>
          <p:cNvSpPr txBox="1"/>
          <p:nvPr/>
        </p:nvSpPr>
        <p:spPr>
          <a:xfrm>
            <a:off x="2755924" y="4364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10559-6415-B63A-2AA7-ACCF9821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" y="806449"/>
            <a:ext cx="5678906" cy="566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FA26B-1F71-C29B-9C73-B3670CB61662}"/>
              </a:ext>
            </a:extLst>
          </p:cNvPr>
          <p:cNvSpPr txBox="1"/>
          <p:nvPr/>
        </p:nvSpPr>
        <p:spPr>
          <a:xfrm>
            <a:off x="8846751" y="4364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807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D89-4C43-56F1-5753-E19FF314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589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Training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998C-D25F-39CE-DD89-C0FAF3BA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1. Jointly training from scratch: </a:t>
            </a:r>
            <a:br>
              <a:rPr lang="en-GB" sz="2600" dirty="0"/>
            </a:b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2A5E-99B9-B2E6-D5D3-445E4FA1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7" y="1640005"/>
            <a:ext cx="8722797" cy="169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E416-5431-8C04-4BC6-6E178A11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3886011"/>
            <a:ext cx="9157404" cy="19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1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566F-696E-DA0E-DEA5-60565C2F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time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29601-45A0-F04D-2779-496450704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258127"/>
          </a:xfrm>
        </p:spPr>
        <p:txBody>
          <a:bodyPr>
            <a:normAutofit/>
          </a:bodyPr>
          <a:lstStyle/>
          <a:p>
            <a:r>
              <a:rPr lang="en-GB" dirty="0"/>
              <a:t>Fixed </a:t>
            </a:r>
            <a:r>
              <a:rPr lang="en-GB" dirty="0" err="1"/>
              <a:t>iter</a:t>
            </a:r>
            <a:r>
              <a:rPr lang="en-GB" dirty="0"/>
              <a:t> -&gt; 60k</a:t>
            </a:r>
          </a:p>
          <a:p>
            <a:r>
              <a:rPr lang="en-GB" dirty="0"/>
              <a:t>Revised to </a:t>
            </a:r>
            <a:r>
              <a:rPr lang="en-GB" dirty="0" err="1"/>
              <a:t>softmax</a:t>
            </a:r>
            <a:r>
              <a:rPr lang="en-GB" dirty="0"/>
              <a:t>()</a:t>
            </a:r>
          </a:p>
          <a:p>
            <a:r>
              <a:rPr lang="en-GB" dirty="0"/>
              <a:t>Correlation Map Level -&gt; Level 4 is better </a:t>
            </a:r>
          </a:p>
          <a:p>
            <a:r>
              <a:rPr lang="en-GB" dirty="0"/>
              <a:t>Tried new model -&gt; still worse than simple </a:t>
            </a:r>
            <a:r>
              <a:rPr lang="en-GB" dirty="0" err="1"/>
              <a:t>relu+avg</a:t>
            </a:r>
            <a:r>
              <a:rPr lang="en-GB" dirty="0"/>
              <a:t>. (</a:t>
            </a:r>
            <a:r>
              <a:rPr lang="en-GB" dirty="0" err="1"/>
              <a:t>CAM_like</a:t>
            </a:r>
            <a:r>
              <a:rPr lang="en-GB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2C4D8-9E91-6DBB-608D-D5049C493A6C}"/>
              </a:ext>
            </a:extLst>
          </p:cNvPr>
          <p:cNvSpPr txBox="1">
            <a:spLocks/>
          </p:cNvSpPr>
          <p:nvPr/>
        </p:nvSpPr>
        <p:spPr>
          <a:xfrm>
            <a:off x="415600" y="42182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Attention:</a:t>
            </a:r>
          </a:p>
          <a:p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C04B798-10C3-F4E9-F242-FA405C4DBD2D}"/>
              </a:ext>
            </a:extLst>
          </p:cNvPr>
          <p:cNvSpPr txBox="1">
            <a:spLocks/>
          </p:cNvSpPr>
          <p:nvPr/>
        </p:nvSpPr>
        <p:spPr>
          <a:xfrm>
            <a:off x="415600" y="4981866"/>
            <a:ext cx="11360800" cy="22581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the results are obtained by training the discriminator only(freeze other components). The </a:t>
            </a:r>
            <a:r>
              <a:rPr lang="en-GB" dirty="0" err="1"/>
              <a:t>iters</a:t>
            </a:r>
            <a:r>
              <a:rPr lang="en-GB" dirty="0"/>
              <a:t> are the same as 60K.</a:t>
            </a:r>
          </a:p>
        </p:txBody>
      </p:sp>
    </p:spTree>
    <p:extLst>
      <p:ext uri="{BB962C8B-B14F-4D97-AF65-F5344CB8AC3E}">
        <p14:creationId xmlns:p14="http://schemas.microsoft.com/office/powerpoint/2010/main" val="665444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F98420-86E5-A5AE-EF99-D5DD65BA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2. Frozen other nets, only train the discriminator: </a:t>
            </a: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0AFD1-3027-BCDD-71E9-31DF471ECFBB}"/>
              </a:ext>
            </a:extLst>
          </p:cNvPr>
          <p:cNvSpPr txBox="1"/>
          <p:nvPr/>
        </p:nvSpPr>
        <p:spPr>
          <a:xfrm>
            <a:off x="1046747" y="1698188"/>
            <a:ext cx="31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the network: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C4AB0-7046-5ECF-C0FC-A364FFA14BB0}"/>
              </a:ext>
            </a:extLst>
          </p:cNvPr>
          <p:cNvSpPr txBox="1"/>
          <p:nvPr/>
        </p:nvSpPr>
        <p:spPr>
          <a:xfrm>
            <a:off x="1046747" y="4462300"/>
            <a:ext cx="30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trivial GAP: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4FE8B-DEBD-C122-41A0-5FC59FB2361B}"/>
              </a:ext>
            </a:extLst>
          </p:cNvPr>
          <p:cNvGrpSpPr/>
          <p:nvPr/>
        </p:nvGrpSpPr>
        <p:grpSpPr>
          <a:xfrm>
            <a:off x="2253002" y="2284088"/>
            <a:ext cx="6650218" cy="1698363"/>
            <a:chOff x="2277065" y="2067520"/>
            <a:chExt cx="6650218" cy="16983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D9C99E-A3F3-216F-17CA-DB533C39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065" y="2067520"/>
              <a:ext cx="6650218" cy="16983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A4612-C0F7-1360-4788-5CE166CFD646}"/>
                </a:ext>
              </a:extLst>
            </p:cNvPr>
            <p:cNvSpPr txBox="1"/>
            <p:nvPr/>
          </p:nvSpPr>
          <p:spPr>
            <a:xfrm>
              <a:off x="2935706" y="2547369"/>
              <a:ext cx="92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</a:t>
              </a:r>
              <a:r>
                <a:rPr lang="en-GB" dirty="0" err="1"/>
                <a:t>AirDet</a:t>
              </a:r>
              <a:r>
                <a:rPr lang="en-GB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2FA90-8F5B-3311-4DA2-CDB35848CB08}"/>
                </a:ext>
              </a:extLst>
            </p:cNvPr>
            <p:cNvSpPr txBox="1"/>
            <p:nvPr/>
          </p:nvSpPr>
          <p:spPr>
            <a:xfrm>
              <a:off x="3019595" y="33965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(Final goal)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8EEF-747E-B846-E25A-B3DCA7B4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69" y="4801152"/>
            <a:ext cx="7137551" cy="19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F706-8ED5-2864-8A72-FBFCF01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" y="866273"/>
            <a:ext cx="1190180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61C9AE-2338-5D1B-E331-342C4CD2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" y="550797"/>
            <a:ext cx="5258543" cy="366963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764470-BD0B-B45C-D7B2-3EC054B2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46" y="166318"/>
            <a:ext cx="11360800" cy="904492"/>
          </a:xfrm>
        </p:spPr>
        <p:txBody>
          <a:bodyPr/>
          <a:lstStyle/>
          <a:p>
            <a:r>
              <a:rPr lang="en-GB" dirty="0"/>
              <a:t>Correlation Map Level -&gt; LEVEL 4 BETTER THAN FUSED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AF008-3A5D-E894-3E22-0A60608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85" y="1963662"/>
            <a:ext cx="5849354" cy="979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3D2D6-1301-99A5-03F6-21904E0320C4}"/>
              </a:ext>
            </a:extLst>
          </p:cNvPr>
          <p:cNvSpPr txBox="1"/>
          <p:nvPr/>
        </p:nvSpPr>
        <p:spPr>
          <a:xfrm>
            <a:off x="1321255" y="2385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A34AB-A309-4725-23FA-50CE5EBE1EFA}"/>
              </a:ext>
            </a:extLst>
          </p:cNvPr>
          <p:cNvSpPr txBox="1"/>
          <p:nvPr/>
        </p:nvSpPr>
        <p:spPr>
          <a:xfrm>
            <a:off x="71788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6E1F0-B35A-D1F3-B6D0-333E03B1292A}"/>
              </a:ext>
            </a:extLst>
          </p:cNvPr>
          <p:cNvSpPr txBox="1"/>
          <p:nvPr/>
        </p:nvSpPr>
        <p:spPr>
          <a:xfrm>
            <a:off x="1019569" y="2674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45516-4C9E-3F7C-892B-F8DB05D0BB93}"/>
              </a:ext>
            </a:extLst>
          </p:cNvPr>
          <p:cNvSpPr txBox="1"/>
          <p:nvPr/>
        </p:nvSpPr>
        <p:spPr>
          <a:xfrm>
            <a:off x="2336407" y="18487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FD940-AC6C-8070-0E85-B86FB24B2621}"/>
              </a:ext>
            </a:extLst>
          </p:cNvPr>
          <p:cNvSpPr txBox="1"/>
          <p:nvPr/>
        </p:nvSpPr>
        <p:spPr>
          <a:xfrm>
            <a:off x="5317699" y="782918"/>
            <a:ext cx="675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do see the probability of skipping SCS in the first loop, which takes</a:t>
            </a:r>
          </a:p>
          <a:p>
            <a:r>
              <a:rPr lang="en-GB" dirty="0"/>
              <a:t>majority of inference time in current design.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2757A-1E26-8AF9-1798-BFDE20A4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40" y="3700414"/>
            <a:ext cx="4772771" cy="3113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76167B-0D37-60A3-89DA-4E872AB72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743" y="3613666"/>
            <a:ext cx="670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B213D-4CEC-7844-54C1-C689B04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6" y="503210"/>
            <a:ext cx="10736628" cy="406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331446" y="133878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B52C7-F1AE-8CAA-EE14-92828BC6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40" y="4412876"/>
            <a:ext cx="5542280" cy="2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59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28AD90-1502-CF25-D126-F524653C6DF2}"/>
              </a:ext>
            </a:extLst>
          </p:cNvPr>
          <p:cNvSpPr txBox="1"/>
          <p:nvPr/>
        </p:nvSpPr>
        <p:spPr>
          <a:xfrm>
            <a:off x="465228" y="318390"/>
            <a:ext cx="112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use trivial method,  the best sample result is desirable, however it depends on the base model not the designed net.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5B1-34C2-9DA8-3B4B-D1EC315D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8" y="929011"/>
            <a:ext cx="10880518" cy="209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10006-7AA7-0DD8-3CA7-D244BAD6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38" y="3141331"/>
            <a:ext cx="10987708" cy="3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0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004-1330-344C-89CE-53327877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Attention</a:t>
            </a:r>
            <a:r>
              <a:rPr lang="en-US" dirty="0"/>
              <a:t>_1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E62B2-11DA-91B6-8D8E-4972408B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Increment in precision but decrease in recall.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A458-3CC8-3A73-3D03-1105510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7" y="2201388"/>
            <a:ext cx="9299797" cy="43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8297FB-DACB-0FE7-AB47-2D070A37C738}"/>
              </a:ext>
            </a:extLst>
          </p:cNvPr>
          <p:cNvGrpSpPr/>
          <p:nvPr/>
        </p:nvGrpSpPr>
        <p:grpSpPr>
          <a:xfrm>
            <a:off x="1332230" y="646616"/>
            <a:ext cx="7125970" cy="5399624"/>
            <a:chOff x="1530350" y="662872"/>
            <a:chExt cx="7125970" cy="5399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8E6DF1-F54D-5860-A6DE-281EDC13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350" y="662872"/>
              <a:ext cx="7125970" cy="32152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DA675A-1344-E4ED-B3E2-635D7C04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350" y="3878096"/>
              <a:ext cx="6451600" cy="218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209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9646-F708-C91E-2B4B-92ED72D5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51746-7C83-EC7D-5550-F2DD184FF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Model(Enhancement for all shots, Max 20% ) </a:t>
            </a:r>
          </a:p>
          <a:p>
            <a:r>
              <a:rPr lang="en-GB" dirty="0"/>
              <a:t>Fast Efficiency(Allows to skip any feature fusion[perhaps more experiments?]), thus achieving generalization, up to 60%) </a:t>
            </a:r>
          </a:p>
          <a:p>
            <a:r>
              <a:rPr lang="en-GB" dirty="0"/>
              <a:t>Pending the last step…NET…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5C01B-3FC9-9854-A857-89A41004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31831"/>
            <a:ext cx="10596880" cy="1135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E46B1-7D11-0E25-2B2F-77A382D61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5321367"/>
            <a:ext cx="5969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4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3CF9-43B8-B74B-DBEF-D563BDAD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Note that the upper level is not 100%!</a:t>
                </a:r>
                <a:br>
                  <a:rPr lang="en-GB" dirty="0"/>
                </a:br>
                <a:r>
                  <a:rPr lang="en-GB" dirty="0"/>
                  <a:t>Define correct </a:t>
                </a:r>
                <a:r>
                  <a:rPr lang="en-GB" dirty="0" err="1"/>
                  <a:t>cls</a:t>
                </a:r>
                <a:r>
                  <a:rPr lang="en-GB" dirty="0"/>
                  <a:t> prediction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false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prediction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as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      Recall C class,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/>
              </a:p>
              <a:p>
                <a:pPr marL="152396" indent="0">
                  <a:buNone/>
                </a:pPr>
                <a:r>
                  <a:rPr lang="en-GB" dirty="0"/>
                  <a:t>     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      i.e. Low-quality correlation maps would also lead to false predictions and thus will not affect the precision.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1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286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DBF1-0F1F-E006-305B-AE72F3E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595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Babystep</a:t>
            </a:r>
            <a:r>
              <a:rPr lang="en-GB" dirty="0"/>
              <a:t> training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FAC4B-16BF-56F3-E040-487EFD47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7899"/>
            <a:ext cx="7772400" cy="56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19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DB37-0354-A736-238A-A80B9793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Net</a:t>
            </a:r>
            <a:r>
              <a:rPr lang="en-US" altLang="zh-CN" dirty="0"/>
              <a:t>.  vs </a:t>
            </a:r>
            <a:r>
              <a:rPr lang="en-US" altLang="zh-CN" dirty="0" err="1"/>
              <a:t>Tvl</a:t>
            </a:r>
            <a:r>
              <a:rPr lang="en-US" altLang="zh-CN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2D66E-8AEF-BF7D-49F7-F22C1F07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10" y="1587500"/>
            <a:ext cx="7480300" cy="184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85F70-BDAA-13EB-C44C-A32FE5E5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4119074"/>
            <a:ext cx="7480300" cy="23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97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6ED4-D840-C40D-6D01-6381C8F5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B6B28-852B-CC9F-09EF-15986630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95843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Baseline Enhancement: verify generalization, </a:t>
            </a:r>
            <a:r>
              <a:rPr lang="en-GB" dirty="0" err="1"/>
              <a:t>AirDet</a:t>
            </a:r>
            <a:r>
              <a:rPr lang="en-GB" dirty="0"/>
              <a:t>, (and A-RPN).</a:t>
            </a:r>
            <a:br>
              <a:rPr lang="en-GB" dirty="0"/>
            </a:br>
            <a:r>
              <a:rPr lang="en-GB" dirty="0"/>
              <a:t>Evaluate in-domain and cross-domain performance.</a:t>
            </a:r>
          </a:p>
          <a:p>
            <a:r>
              <a:rPr lang="en-GB" dirty="0"/>
              <a:t>Skip Feature Fusion w/o performance damage( extra experiment )</a:t>
            </a:r>
            <a:br>
              <a:rPr lang="en-GB" dirty="0"/>
            </a:br>
            <a:r>
              <a:rPr lang="en-GB" dirty="0"/>
              <a:t>1. (Record other feature fusion methods, the proposition of time-consuming.)</a:t>
            </a:r>
          </a:p>
          <a:p>
            <a:pPr marL="152396" indent="0">
              <a:buNone/>
            </a:pPr>
            <a:r>
              <a:rPr lang="en-GB" dirty="0"/>
              <a:t>	2. Compare performance with skipping and w/o skipping</a:t>
            </a:r>
          </a:p>
          <a:p>
            <a:r>
              <a:rPr lang="en-GB" dirty="0"/>
              <a:t>Binary Pre-selector with different strategy(10, 5, </a:t>
            </a:r>
            <a:r>
              <a:rPr lang="en-GB" dirty="0" err="1"/>
              <a:t>th</a:t>
            </a:r>
            <a:r>
              <a:rPr lang="en-GB" dirty="0"/>
              <a:t>):</a:t>
            </a:r>
            <a:br>
              <a:rPr lang="en-GB" dirty="0"/>
            </a:br>
            <a:r>
              <a:rPr lang="en-GB" dirty="0"/>
              <a:t>1. Trivial method w/o supervision</a:t>
            </a:r>
            <a:br>
              <a:rPr lang="en-GB" dirty="0"/>
            </a:br>
            <a:r>
              <a:rPr lang="en-GB" dirty="0"/>
              <a:t>2. </a:t>
            </a:r>
            <a:r>
              <a:rPr lang="en-GB" dirty="0" err="1"/>
              <a:t>NetWork</a:t>
            </a:r>
            <a:br>
              <a:rPr lang="en-GB" dirty="0"/>
            </a:br>
            <a:r>
              <a:rPr lang="en-GB" dirty="0"/>
              <a:t>3. (Ablation study for network design)</a:t>
            </a:r>
          </a:p>
          <a:p>
            <a:r>
              <a:rPr lang="en-GB" dirty="0"/>
              <a:t>(Visualization):</a:t>
            </a:r>
            <a:br>
              <a:rPr lang="en-GB" dirty="0"/>
            </a:br>
            <a:r>
              <a:rPr lang="en-GB" dirty="0"/>
              <a:t>1. Grad-cam of binary classifier.</a:t>
            </a:r>
            <a:br>
              <a:rPr lang="en-GB" dirty="0"/>
            </a:br>
            <a:r>
              <a:rPr lang="en-GB" dirty="0"/>
              <a:t>2. Grad-cam of correlation map fed into RPN.</a:t>
            </a:r>
          </a:p>
          <a:p>
            <a:r>
              <a:rPr lang="en-GB" dirty="0"/>
              <a:t>(Real-World Test), Inter-model comparison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541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0AD8-F327-B61B-51C8-A2C56B2F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1" y="514477"/>
            <a:ext cx="7772400" cy="198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4AC7F-CB1F-3A1C-DF4A-7F080277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073"/>
            <a:ext cx="9807086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9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C22A-8642-4474-45A4-D527A842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Enhanced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FF30C-8C11-72A1-AB72-94444A2F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39" y="1645238"/>
            <a:ext cx="9039259" cy="40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8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B213D-4CEC-7844-54C1-C689B04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6" y="503210"/>
            <a:ext cx="10736628" cy="406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331446" y="133878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B52C7-F1AE-8CAA-EE14-92828BC6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6" y="4412876"/>
            <a:ext cx="5542280" cy="2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82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B807-3370-8913-8C49-36892C09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Net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D29ED-0C3F-A297-1E09-F46A2D1791B1}"/>
              </a:ext>
            </a:extLst>
          </p:cNvPr>
          <p:cNvSpPr txBox="1"/>
          <p:nvPr/>
        </p:nvSpPr>
        <p:spPr>
          <a:xfrm>
            <a:off x="10551582" y="4885258"/>
            <a:ext cx="70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Score</a:t>
            </a:r>
          </a:p>
        </p:txBody>
      </p:sp>
      <p:sp>
        <p:nvSpPr>
          <p:cNvPr id="8" name="Google Shape;378;p22">
            <a:extLst>
              <a:ext uri="{FF2B5EF4-FFF2-40B4-BE49-F238E27FC236}">
                <a16:creationId xmlns:a16="http://schemas.microsoft.com/office/drawing/2014/main" id="{FD377296-980E-C69A-0847-4E30CC75B851}"/>
              </a:ext>
            </a:extLst>
          </p:cNvPr>
          <p:cNvSpPr/>
          <p:nvPr/>
        </p:nvSpPr>
        <p:spPr>
          <a:xfrm>
            <a:off x="2870158" y="5733349"/>
            <a:ext cx="1334140" cy="56078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666666"/>
                </a:solidFill>
              </a:rPr>
              <a:t>Norm(dim=3)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9" name="Google Shape;480;p24">
            <a:extLst>
              <a:ext uri="{FF2B5EF4-FFF2-40B4-BE49-F238E27FC236}">
                <a16:creationId xmlns:a16="http://schemas.microsoft.com/office/drawing/2014/main" id="{839F0A20-5699-B172-28E8-4E12BB65C9B8}"/>
              </a:ext>
            </a:extLst>
          </p:cNvPr>
          <p:cNvSpPr/>
          <p:nvPr/>
        </p:nvSpPr>
        <p:spPr>
          <a:xfrm>
            <a:off x="2870158" y="4490843"/>
            <a:ext cx="1404594" cy="579081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3x3 </a:t>
            </a:r>
            <a:r>
              <a:rPr lang="en" dirty="0" err="1"/>
              <a:t>MaxPool</a:t>
            </a:r>
            <a:endParaRPr dirty="0"/>
          </a:p>
        </p:txBody>
      </p:sp>
      <p:sp>
        <p:nvSpPr>
          <p:cNvPr id="11" name="Google Shape;404;p22">
            <a:extLst>
              <a:ext uri="{FF2B5EF4-FFF2-40B4-BE49-F238E27FC236}">
                <a16:creationId xmlns:a16="http://schemas.microsoft.com/office/drawing/2014/main" id="{86782E84-064E-39F0-B9C8-3F2A5309ABF1}"/>
              </a:ext>
            </a:extLst>
          </p:cNvPr>
          <p:cNvSpPr/>
          <p:nvPr/>
        </p:nvSpPr>
        <p:spPr>
          <a:xfrm>
            <a:off x="6020685" y="5801240"/>
            <a:ext cx="1180418" cy="424998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Avg(dim=[2,3])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3" name="Google Shape;358;p22">
            <a:extLst>
              <a:ext uri="{FF2B5EF4-FFF2-40B4-BE49-F238E27FC236}">
                <a16:creationId xmlns:a16="http://schemas.microsoft.com/office/drawing/2014/main" id="{28CAEA4F-007A-35CA-2524-CC3722409284}"/>
              </a:ext>
            </a:extLst>
          </p:cNvPr>
          <p:cNvSpPr/>
          <p:nvPr/>
        </p:nvSpPr>
        <p:spPr>
          <a:xfrm>
            <a:off x="4581235" y="5829073"/>
            <a:ext cx="1062513" cy="36933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666666"/>
                </a:solidFill>
              </a:rPr>
              <a:t>ReLU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4" name="Google Shape;404;p22">
            <a:extLst>
              <a:ext uri="{FF2B5EF4-FFF2-40B4-BE49-F238E27FC236}">
                <a16:creationId xmlns:a16="http://schemas.microsoft.com/office/drawing/2014/main" id="{2AFD7713-0179-CE45-057B-76F7132FE4EA}"/>
              </a:ext>
            </a:extLst>
          </p:cNvPr>
          <p:cNvSpPr/>
          <p:nvPr/>
        </p:nvSpPr>
        <p:spPr>
          <a:xfrm>
            <a:off x="4825195" y="4567884"/>
            <a:ext cx="1180418" cy="424998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Avg(dim=[2,3])</a:t>
            </a:r>
            <a:endParaRPr sz="1100" dirty="0">
              <a:solidFill>
                <a:srgbClr val="666666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D52664-0523-E8AD-AC8A-1965B0AD92F7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4204298" y="6013739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42F906-BE97-277A-E006-C9412DACFD7F}"/>
              </a:ext>
            </a:extLst>
          </p:cNvPr>
          <p:cNvCxnSpPr>
            <a:cxnSpLocks/>
          </p:cNvCxnSpPr>
          <p:nvPr/>
        </p:nvCxnSpPr>
        <p:spPr>
          <a:xfrm flipV="1">
            <a:off x="5643748" y="6010847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631E70-EA7B-8C4A-D197-781090D442E9}"/>
              </a:ext>
            </a:extLst>
          </p:cNvPr>
          <p:cNvCxnSpPr>
            <a:cxnSpLocks/>
          </p:cNvCxnSpPr>
          <p:nvPr/>
        </p:nvCxnSpPr>
        <p:spPr>
          <a:xfrm flipV="1">
            <a:off x="4361505" y="4780383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52F8B7-8868-D9EF-D4F1-3B3838F4BCA7}"/>
              </a:ext>
            </a:extLst>
          </p:cNvPr>
          <p:cNvCxnSpPr/>
          <p:nvPr/>
        </p:nvCxnSpPr>
        <p:spPr>
          <a:xfrm flipV="1">
            <a:off x="2449844" y="4780382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68EE00-3BC5-E518-13E3-EB7EC9139572}"/>
              </a:ext>
            </a:extLst>
          </p:cNvPr>
          <p:cNvCxnSpPr/>
          <p:nvPr/>
        </p:nvCxnSpPr>
        <p:spPr>
          <a:xfrm flipV="1">
            <a:off x="2449843" y="6028906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4C53B0-23C1-3B19-0D9D-CE07604D0EA8}"/>
              </a:ext>
            </a:extLst>
          </p:cNvPr>
          <p:cNvCxnSpPr>
            <a:cxnSpLocks/>
          </p:cNvCxnSpPr>
          <p:nvPr/>
        </p:nvCxnSpPr>
        <p:spPr>
          <a:xfrm flipV="1">
            <a:off x="1581373" y="5511671"/>
            <a:ext cx="868470" cy="160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F592BD-0DB9-9DDC-A971-063718E99915}"/>
              </a:ext>
            </a:extLst>
          </p:cNvPr>
          <p:cNvCxnSpPr>
            <a:cxnSpLocks/>
          </p:cNvCxnSpPr>
          <p:nvPr/>
        </p:nvCxnSpPr>
        <p:spPr>
          <a:xfrm flipV="1">
            <a:off x="2449843" y="4780382"/>
            <a:ext cx="0" cy="731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6082A4-4994-9279-F54D-EC155662DAF7}"/>
              </a:ext>
            </a:extLst>
          </p:cNvPr>
          <p:cNvCxnSpPr>
            <a:cxnSpLocks/>
          </p:cNvCxnSpPr>
          <p:nvPr/>
        </p:nvCxnSpPr>
        <p:spPr>
          <a:xfrm flipV="1">
            <a:off x="2449843" y="5297617"/>
            <a:ext cx="0" cy="731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179AB55-6204-91EA-22DB-594A3908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376" y="3655294"/>
            <a:ext cx="2692029" cy="2250176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8E6E6E-0FE6-1941-D28C-476CB384C2F4}"/>
              </a:ext>
            </a:extLst>
          </p:cNvPr>
          <p:cNvCxnSpPr>
            <a:cxnSpLocks/>
          </p:cNvCxnSpPr>
          <p:nvPr/>
        </p:nvCxnSpPr>
        <p:spPr>
          <a:xfrm>
            <a:off x="6020685" y="4780382"/>
            <a:ext cx="4357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3CA97E-AA71-3147-0CD8-DB6C66C59886}"/>
              </a:ext>
            </a:extLst>
          </p:cNvPr>
          <p:cNvCxnSpPr>
            <a:cxnSpLocks/>
          </p:cNvCxnSpPr>
          <p:nvPr/>
        </p:nvCxnSpPr>
        <p:spPr>
          <a:xfrm flipV="1">
            <a:off x="6721107" y="5042091"/>
            <a:ext cx="0" cy="759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348;p22">
            <a:extLst>
              <a:ext uri="{FF2B5EF4-FFF2-40B4-BE49-F238E27FC236}">
                <a16:creationId xmlns:a16="http://schemas.microsoft.com/office/drawing/2014/main" id="{2892E6BB-23DD-EE34-725E-CA374E8DF589}"/>
              </a:ext>
            </a:extLst>
          </p:cNvPr>
          <p:cNvSpPr/>
          <p:nvPr/>
        </p:nvSpPr>
        <p:spPr>
          <a:xfrm>
            <a:off x="6511664" y="4555130"/>
            <a:ext cx="435702" cy="424998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A3A72E-61FE-2529-92F7-0E2F4A580B12}"/>
              </a:ext>
            </a:extLst>
          </p:cNvPr>
          <p:cNvCxnSpPr>
            <a:cxnSpLocks/>
          </p:cNvCxnSpPr>
          <p:nvPr/>
        </p:nvCxnSpPr>
        <p:spPr>
          <a:xfrm>
            <a:off x="7002643" y="4780328"/>
            <a:ext cx="8017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EB7A7B-8F66-21AB-0DF8-FCF16B0E8B22}"/>
              </a:ext>
            </a:extLst>
          </p:cNvPr>
          <p:cNvSpPr txBox="1"/>
          <p:nvPr/>
        </p:nvSpPr>
        <p:spPr>
          <a:xfrm>
            <a:off x="5912164" y="4352494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A98D47-C8A7-83E2-930C-6F7AAF459973}"/>
              </a:ext>
            </a:extLst>
          </p:cNvPr>
          <p:cNvSpPr txBox="1"/>
          <p:nvPr/>
        </p:nvSpPr>
        <p:spPr>
          <a:xfrm>
            <a:off x="6721106" y="5272387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1024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EAEF1-C363-BD49-3199-E2E587168D47}"/>
              </a:ext>
            </a:extLst>
          </p:cNvPr>
          <p:cNvSpPr txBox="1"/>
          <p:nvPr/>
        </p:nvSpPr>
        <p:spPr>
          <a:xfrm>
            <a:off x="7803385" y="5705005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2048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26EA4F-4C91-B9B5-A322-AF288BAC90A3}"/>
              </a:ext>
            </a:extLst>
          </p:cNvPr>
          <p:cNvSpPr txBox="1"/>
          <p:nvPr/>
        </p:nvSpPr>
        <p:spPr>
          <a:xfrm>
            <a:off x="8797640" y="569944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540FD1-4680-0A0F-D029-7417E638D7BC}"/>
              </a:ext>
            </a:extLst>
          </p:cNvPr>
          <p:cNvSpPr txBox="1"/>
          <p:nvPr/>
        </p:nvSpPr>
        <p:spPr>
          <a:xfrm>
            <a:off x="9941942" y="56725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1F144C-131C-D2DC-65EB-8C516167E366}"/>
              </a:ext>
            </a:extLst>
          </p:cNvPr>
          <p:cNvSpPr txBox="1"/>
          <p:nvPr/>
        </p:nvSpPr>
        <p:spPr>
          <a:xfrm flipH="1">
            <a:off x="10339831" y="4373819"/>
            <a:ext cx="13390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DE7B13-8030-D86F-9A72-F9C982A329F3}"/>
              </a:ext>
            </a:extLst>
          </p:cNvPr>
          <p:cNvSpPr txBox="1"/>
          <p:nvPr/>
        </p:nvSpPr>
        <p:spPr>
          <a:xfrm>
            <a:off x="463169" y="6186724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(1, 1024, h, w)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6C1250B-45F4-7A01-193A-2FF22DAE2992}"/>
              </a:ext>
            </a:extLst>
          </p:cNvPr>
          <p:cNvGrpSpPr/>
          <p:nvPr/>
        </p:nvGrpSpPr>
        <p:grpSpPr>
          <a:xfrm>
            <a:off x="36874" y="2986524"/>
            <a:ext cx="2029529" cy="3244329"/>
            <a:chOff x="1142359" y="1241516"/>
            <a:chExt cx="2622222" cy="412450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B9805C8-A878-0AE9-3D07-3F114B4A066E}"/>
                </a:ext>
              </a:extLst>
            </p:cNvPr>
            <p:cNvGrpSpPr/>
            <p:nvPr/>
          </p:nvGrpSpPr>
          <p:grpSpPr>
            <a:xfrm>
              <a:off x="1142359" y="1241516"/>
              <a:ext cx="2492723" cy="4049806"/>
              <a:chOff x="2604126" y="336994"/>
              <a:chExt cx="2030230" cy="4049806"/>
            </a:xfr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</p:grpSpPr>
          <p:sp>
            <p:nvSpPr>
              <p:cNvPr id="108" name="Google Shape;380;p22">
                <a:extLst>
                  <a:ext uri="{FF2B5EF4-FFF2-40B4-BE49-F238E27FC236}">
                    <a16:creationId xmlns:a16="http://schemas.microsoft.com/office/drawing/2014/main" id="{BEA1C719-9AA8-F5B2-F692-FB4D202D1D32}"/>
                  </a:ext>
                </a:extLst>
              </p:cNvPr>
              <p:cNvSpPr/>
              <p:nvPr/>
            </p:nvSpPr>
            <p:spPr>
              <a:xfrm>
                <a:off x="2604126" y="336994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09" name="Google Shape;380;p22">
                <a:extLst>
                  <a:ext uri="{FF2B5EF4-FFF2-40B4-BE49-F238E27FC236}">
                    <a16:creationId xmlns:a16="http://schemas.microsoft.com/office/drawing/2014/main" id="{DB98F2C6-9010-D13A-4247-610F1310DE66}"/>
                  </a:ext>
                </a:extLst>
              </p:cNvPr>
              <p:cNvSpPr/>
              <p:nvPr/>
            </p:nvSpPr>
            <p:spPr>
              <a:xfrm>
                <a:off x="2706829" y="417315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10" name="Google Shape;380;p22">
                <a:extLst>
                  <a:ext uri="{FF2B5EF4-FFF2-40B4-BE49-F238E27FC236}">
                    <a16:creationId xmlns:a16="http://schemas.microsoft.com/office/drawing/2014/main" id="{67209859-DB30-A5F9-CE28-90956144DD8C}"/>
                  </a:ext>
                </a:extLst>
              </p:cNvPr>
              <p:cNvSpPr/>
              <p:nvPr/>
            </p:nvSpPr>
            <p:spPr>
              <a:xfrm>
                <a:off x="2820710" y="512833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11" name="Google Shape;380;p22">
                <a:extLst>
                  <a:ext uri="{FF2B5EF4-FFF2-40B4-BE49-F238E27FC236}">
                    <a16:creationId xmlns:a16="http://schemas.microsoft.com/office/drawing/2014/main" id="{18081AB3-20C9-3582-87B3-E4D02C9ACD61}"/>
                  </a:ext>
                </a:extLst>
              </p:cNvPr>
              <p:cNvSpPr/>
              <p:nvPr/>
            </p:nvSpPr>
            <p:spPr>
              <a:xfrm>
                <a:off x="2916781" y="587461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D8702-F7AD-B515-482F-219D3C325785}"/>
                </a:ext>
              </a:extLst>
            </p:cNvPr>
            <p:cNvGrpSpPr/>
            <p:nvPr/>
          </p:nvGrpSpPr>
          <p:grpSpPr>
            <a:xfrm>
              <a:off x="2133228" y="2139732"/>
              <a:ext cx="1012789" cy="3030280"/>
              <a:chOff x="3399327" y="2890506"/>
              <a:chExt cx="1012789" cy="3030280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7E93B87-E456-75CD-9DFC-958BAF740CE6}"/>
                  </a:ext>
                </a:extLst>
              </p:cNvPr>
              <p:cNvGrpSpPr/>
              <p:nvPr/>
            </p:nvGrpSpPr>
            <p:grpSpPr>
              <a:xfrm>
                <a:off x="3399327" y="2890506"/>
                <a:ext cx="758863" cy="2785835"/>
                <a:chOff x="3776399" y="2200942"/>
                <a:chExt cx="758863" cy="2785835"/>
              </a:xfrm>
            </p:grpSpPr>
            <p:sp>
              <p:nvSpPr>
                <p:cNvPr id="105" name="Google Shape;1805;p30">
                  <a:extLst>
                    <a:ext uri="{FF2B5EF4-FFF2-40B4-BE49-F238E27FC236}">
                      <a16:creationId xmlns:a16="http://schemas.microsoft.com/office/drawing/2014/main" id="{326A9054-4C58-BE75-652C-10F8DA652CE9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6" name="Google Shape;1805;p30">
                  <a:extLst>
                    <a:ext uri="{FF2B5EF4-FFF2-40B4-BE49-F238E27FC236}">
                      <a16:creationId xmlns:a16="http://schemas.microsoft.com/office/drawing/2014/main" id="{DCA4C5D3-093F-5145-B247-86993908B844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7" name="Google Shape;1805;p30">
                  <a:extLst>
                    <a:ext uri="{FF2B5EF4-FFF2-40B4-BE49-F238E27FC236}">
                      <a16:creationId xmlns:a16="http://schemas.microsoft.com/office/drawing/2014/main" id="{5C987D3B-731F-93AB-A8DB-02B04DB04A51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FFE02A4-D4AE-596C-9D42-E3CB8CE92F16}"/>
                  </a:ext>
                </a:extLst>
              </p:cNvPr>
              <p:cNvGrpSpPr/>
              <p:nvPr/>
            </p:nvGrpSpPr>
            <p:grpSpPr>
              <a:xfrm>
                <a:off x="3468090" y="2948140"/>
                <a:ext cx="758863" cy="2785835"/>
                <a:chOff x="3776399" y="2200942"/>
                <a:chExt cx="758863" cy="2785835"/>
              </a:xfrm>
            </p:grpSpPr>
            <p:sp>
              <p:nvSpPr>
                <p:cNvPr id="102" name="Google Shape;1805;p30">
                  <a:extLst>
                    <a:ext uri="{FF2B5EF4-FFF2-40B4-BE49-F238E27FC236}">
                      <a16:creationId xmlns:a16="http://schemas.microsoft.com/office/drawing/2014/main" id="{A3DF7AF8-31C7-E4B0-983B-7F20025D1B04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3" name="Google Shape;1805;p30">
                  <a:extLst>
                    <a:ext uri="{FF2B5EF4-FFF2-40B4-BE49-F238E27FC236}">
                      <a16:creationId xmlns:a16="http://schemas.microsoft.com/office/drawing/2014/main" id="{8D164024-6F88-9FA2-C4B5-C25781DD6E45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" name="Google Shape;1805;p30">
                  <a:extLst>
                    <a:ext uri="{FF2B5EF4-FFF2-40B4-BE49-F238E27FC236}">
                      <a16:creationId xmlns:a16="http://schemas.microsoft.com/office/drawing/2014/main" id="{1367FFB2-F915-50DC-66BB-86B802E04E78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D248DDF-AE32-DD6F-DAFD-8C3173798E65}"/>
                  </a:ext>
                </a:extLst>
              </p:cNvPr>
              <p:cNvGrpSpPr/>
              <p:nvPr/>
            </p:nvGrpSpPr>
            <p:grpSpPr>
              <a:xfrm>
                <a:off x="3530991" y="3008952"/>
                <a:ext cx="758863" cy="2785835"/>
                <a:chOff x="3776399" y="2200942"/>
                <a:chExt cx="758863" cy="2785835"/>
              </a:xfrm>
            </p:grpSpPr>
            <p:sp>
              <p:nvSpPr>
                <p:cNvPr id="99" name="Google Shape;1805;p30">
                  <a:extLst>
                    <a:ext uri="{FF2B5EF4-FFF2-40B4-BE49-F238E27FC236}">
                      <a16:creationId xmlns:a16="http://schemas.microsoft.com/office/drawing/2014/main" id="{DD4AC3F1-648F-84E6-2211-889B8E0480C0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0" name="Google Shape;1805;p30">
                  <a:extLst>
                    <a:ext uri="{FF2B5EF4-FFF2-40B4-BE49-F238E27FC236}">
                      <a16:creationId xmlns:a16="http://schemas.microsoft.com/office/drawing/2014/main" id="{5B0CAC8A-EB97-F265-4B08-6A66D7F4D880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1" name="Google Shape;1805;p30">
                  <a:extLst>
                    <a:ext uri="{FF2B5EF4-FFF2-40B4-BE49-F238E27FC236}">
                      <a16:creationId xmlns:a16="http://schemas.microsoft.com/office/drawing/2014/main" id="{B43D080A-E43A-1495-5D58-7FB374CB64D6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B647189-9FD6-A1ED-F685-CA44569821E8}"/>
                  </a:ext>
                </a:extLst>
              </p:cNvPr>
              <p:cNvGrpSpPr/>
              <p:nvPr/>
            </p:nvGrpSpPr>
            <p:grpSpPr>
              <a:xfrm>
                <a:off x="3589231" y="3068619"/>
                <a:ext cx="758863" cy="2785835"/>
                <a:chOff x="3776399" y="2200942"/>
                <a:chExt cx="758863" cy="2785835"/>
              </a:xfrm>
            </p:grpSpPr>
            <p:sp>
              <p:nvSpPr>
                <p:cNvPr id="96" name="Google Shape;1805;p30">
                  <a:extLst>
                    <a:ext uri="{FF2B5EF4-FFF2-40B4-BE49-F238E27FC236}">
                      <a16:creationId xmlns:a16="http://schemas.microsoft.com/office/drawing/2014/main" id="{5CCCE12E-2257-92C6-E5EB-9CBC540DCED0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7" name="Google Shape;1805;p30">
                  <a:extLst>
                    <a:ext uri="{FF2B5EF4-FFF2-40B4-BE49-F238E27FC236}">
                      <a16:creationId xmlns:a16="http://schemas.microsoft.com/office/drawing/2014/main" id="{183948A6-8413-A583-B860-4D45E8103E19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" name="Google Shape;1805;p30">
                  <a:extLst>
                    <a:ext uri="{FF2B5EF4-FFF2-40B4-BE49-F238E27FC236}">
                      <a16:creationId xmlns:a16="http://schemas.microsoft.com/office/drawing/2014/main" id="{6A5A5F69-2BE6-2907-85D4-66B213BCC0DE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4955C18-6FCE-E88D-0846-34BD308088DD}"/>
                  </a:ext>
                </a:extLst>
              </p:cNvPr>
              <p:cNvGrpSpPr/>
              <p:nvPr/>
            </p:nvGrpSpPr>
            <p:grpSpPr>
              <a:xfrm>
                <a:off x="3653253" y="3134951"/>
                <a:ext cx="758863" cy="2785835"/>
                <a:chOff x="3776399" y="2200942"/>
                <a:chExt cx="758863" cy="2785835"/>
              </a:xfrm>
            </p:grpSpPr>
            <p:sp>
              <p:nvSpPr>
                <p:cNvPr id="93" name="Google Shape;1805;p30">
                  <a:extLst>
                    <a:ext uri="{FF2B5EF4-FFF2-40B4-BE49-F238E27FC236}">
                      <a16:creationId xmlns:a16="http://schemas.microsoft.com/office/drawing/2014/main" id="{F0E06F11-1D08-5B9A-458D-168AEFD39DA5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1805;p30">
                  <a:extLst>
                    <a:ext uri="{FF2B5EF4-FFF2-40B4-BE49-F238E27FC236}">
                      <a16:creationId xmlns:a16="http://schemas.microsoft.com/office/drawing/2014/main" id="{A83C66F5-7727-9E9D-0A19-17D9E7F5A9B9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1805;p30">
                  <a:extLst>
                    <a:ext uri="{FF2B5EF4-FFF2-40B4-BE49-F238E27FC236}">
                      <a16:creationId xmlns:a16="http://schemas.microsoft.com/office/drawing/2014/main" id="{9206B422-2FDC-BDAD-E070-445FE3745B64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87" name="Google Shape;380;p22">
              <a:extLst>
                <a:ext uri="{FF2B5EF4-FFF2-40B4-BE49-F238E27FC236}">
                  <a16:creationId xmlns:a16="http://schemas.microsoft.com/office/drawing/2014/main" id="{1BEAEF6F-9F1D-18E4-DC96-C637DAF734A8}"/>
                </a:ext>
              </a:extLst>
            </p:cNvPr>
            <p:cNvSpPr/>
            <p:nvPr/>
          </p:nvSpPr>
          <p:spPr>
            <a:xfrm>
              <a:off x="1650210" y="1566678"/>
              <a:ext cx="2114371" cy="37993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CBE494-FC85-A469-D5AE-A6F3E6D6B1E7}"/>
              </a:ext>
            </a:extLst>
          </p:cNvPr>
          <p:cNvGrpSpPr/>
          <p:nvPr/>
        </p:nvGrpSpPr>
        <p:grpSpPr>
          <a:xfrm>
            <a:off x="9969350" y="82093"/>
            <a:ext cx="2114371" cy="3799339"/>
            <a:chOff x="4808189" y="1553182"/>
            <a:chExt cx="2114371" cy="3799339"/>
          </a:xfrm>
        </p:grpSpPr>
        <p:sp>
          <p:nvSpPr>
            <p:cNvPr id="113" name="Google Shape;380;p22">
              <a:extLst>
                <a:ext uri="{FF2B5EF4-FFF2-40B4-BE49-F238E27FC236}">
                  <a16:creationId xmlns:a16="http://schemas.microsoft.com/office/drawing/2014/main" id="{12A63F2D-8DEA-9BB5-83D5-EC062B7512D3}"/>
                </a:ext>
              </a:extLst>
            </p:cNvPr>
            <p:cNvSpPr/>
            <p:nvPr/>
          </p:nvSpPr>
          <p:spPr>
            <a:xfrm>
              <a:off x="4808189" y="1553182"/>
              <a:ext cx="2114371" cy="37993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4" name="Google Shape;1805;p30">
              <a:extLst>
                <a:ext uri="{FF2B5EF4-FFF2-40B4-BE49-F238E27FC236}">
                  <a16:creationId xmlns:a16="http://schemas.microsoft.com/office/drawing/2014/main" id="{5A42E3F0-ECD9-DB5E-DEFE-32024C8FF38B}"/>
                </a:ext>
              </a:extLst>
            </p:cNvPr>
            <p:cNvSpPr/>
            <p:nvPr/>
          </p:nvSpPr>
          <p:spPr>
            <a:xfrm flipH="1">
              <a:off x="5718000" y="4347680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805;p30">
              <a:extLst>
                <a:ext uri="{FF2B5EF4-FFF2-40B4-BE49-F238E27FC236}">
                  <a16:creationId xmlns:a16="http://schemas.microsoft.com/office/drawing/2014/main" id="{06524E5E-61A9-CBB5-E7AA-C55E2DBEFA95}"/>
                </a:ext>
              </a:extLst>
            </p:cNvPr>
            <p:cNvSpPr/>
            <p:nvPr/>
          </p:nvSpPr>
          <p:spPr>
            <a:xfrm flipH="1">
              <a:off x="5715137" y="2317845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805;p30">
              <a:extLst>
                <a:ext uri="{FF2B5EF4-FFF2-40B4-BE49-F238E27FC236}">
                  <a16:creationId xmlns:a16="http://schemas.microsoft.com/office/drawing/2014/main" id="{222E5C83-9F60-4636-2D10-70231A5264F2}"/>
                </a:ext>
              </a:extLst>
            </p:cNvPr>
            <p:cNvSpPr/>
            <p:nvPr/>
          </p:nvSpPr>
          <p:spPr>
            <a:xfrm flipH="1">
              <a:off x="5718000" y="3200853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E575896-307B-41BD-379B-2714447BA411}"/>
              </a:ext>
            </a:extLst>
          </p:cNvPr>
          <p:cNvGrpSpPr/>
          <p:nvPr/>
        </p:nvGrpSpPr>
        <p:grpSpPr>
          <a:xfrm>
            <a:off x="10027590" y="148425"/>
            <a:ext cx="2114371" cy="3799339"/>
            <a:chOff x="4808189" y="1553182"/>
            <a:chExt cx="2114371" cy="3799339"/>
          </a:xfrm>
        </p:grpSpPr>
        <p:sp>
          <p:nvSpPr>
            <p:cNvPr id="118" name="Google Shape;380;p22">
              <a:extLst>
                <a:ext uri="{FF2B5EF4-FFF2-40B4-BE49-F238E27FC236}">
                  <a16:creationId xmlns:a16="http://schemas.microsoft.com/office/drawing/2014/main" id="{8D8B5A41-579B-972A-7F54-900B8506ACE1}"/>
                </a:ext>
              </a:extLst>
            </p:cNvPr>
            <p:cNvSpPr/>
            <p:nvPr/>
          </p:nvSpPr>
          <p:spPr>
            <a:xfrm>
              <a:off x="4808189" y="1553182"/>
              <a:ext cx="2114371" cy="37993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9" name="Google Shape;1805;p30">
              <a:extLst>
                <a:ext uri="{FF2B5EF4-FFF2-40B4-BE49-F238E27FC236}">
                  <a16:creationId xmlns:a16="http://schemas.microsoft.com/office/drawing/2014/main" id="{A510E2D0-7ADF-7C87-75F9-C13AE8A4A561}"/>
                </a:ext>
              </a:extLst>
            </p:cNvPr>
            <p:cNvSpPr/>
            <p:nvPr/>
          </p:nvSpPr>
          <p:spPr>
            <a:xfrm flipH="1">
              <a:off x="5718000" y="4347680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805;p30">
              <a:extLst>
                <a:ext uri="{FF2B5EF4-FFF2-40B4-BE49-F238E27FC236}">
                  <a16:creationId xmlns:a16="http://schemas.microsoft.com/office/drawing/2014/main" id="{6E15B808-5B20-3997-7DC7-71E90FCD22D2}"/>
                </a:ext>
              </a:extLst>
            </p:cNvPr>
            <p:cNvSpPr/>
            <p:nvPr/>
          </p:nvSpPr>
          <p:spPr>
            <a:xfrm flipH="1">
              <a:off x="5715137" y="2317845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805;p30">
              <a:extLst>
                <a:ext uri="{FF2B5EF4-FFF2-40B4-BE49-F238E27FC236}">
                  <a16:creationId xmlns:a16="http://schemas.microsoft.com/office/drawing/2014/main" id="{B0C39B38-E260-E8AD-831C-C8868ECFCA0B}"/>
                </a:ext>
              </a:extLst>
            </p:cNvPr>
            <p:cNvSpPr/>
            <p:nvPr/>
          </p:nvSpPr>
          <p:spPr>
            <a:xfrm flipH="1">
              <a:off x="5718000" y="3200853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272717A-34A8-C9A5-CCD8-5CC2F4D1D50A}"/>
              </a:ext>
            </a:extLst>
          </p:cNvPr>
          <p:cNvCxnSpPr>
            <a:cxnSpLocks/>
          </p:cNvCxnSpPr>
          <p:nvPr/>
        </p:nvCxnSpPr>
        <p:spPr>
          <a:xfrm flipV="1">
            <a:off x="11383160" y="4352494"/>
            <a:ext cx="0" cy="384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9B634F1F-3C09-A0ED-3D09-FC7FCEF83AB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1252287" y="4721826"/>
            <a:ext cx="130873" cy="348098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439D91-B7D5-3C8C-A0B4-B71B0315A502}"/>
              </a:ext>
            </a:extLst>
          </p:cNvPr>
          <p:cNvSpPr txBox="1"/>
          <p:nvPr/>
        </p:nvSpPr>
        <p:spPr>
          <a:xfrm>
            <a:off x="6575465" y="45933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F759B-B06B-F646-2391-C270B718C583}"/>
              </a:ext>
            </a:extLst>
          </p:cNvPr>
          <p:cNvCxnSpPr>
            <a:cxnSpLocks/>
          </p:cNvCxnSpPr>
          <p:nvPr/>
        </p:nvCxnSpPr>
        <p:spPr>
          <a:xfrm flipH="1">
            <a:off x="9400032" y="2105280"/>
            <a:ext cx="1396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2D0A0-8715-2F5D-8915-C0B362D5F291}"/>
              </a:ext>
            </a:extLst>
          </p:cNvPr>
          <p:cNvGrpSpPr/>
          <p:nvPr/>
        </p:nvGrpSpPr>
        <p:grpSpPr>
          <a:xfrm>
            <a:off x="6625475" y="1657503"/>
            <a:ext cx="817834" cy="840338"/>
            <a:chOff x="7995143" y="1691348"/>
            <a:chExt cx="817834" cy="840338"/>
          </a:xfrm>
        </p:grpSpPr>
        <p:sp>
          <p:nvSpPr>
            <p:cNvPr id="16" name="Google Shape;1805;p30">
              <a:extLst>
                <a:ext uri="{FF2B5EF4-FFF2-40B4-BE49-F238E27FC236}">
                  <a16:creationId xmlns:a16="http://schemas.microsoft.com/office/drawing/2014/main" id="{55608565-F325-76F6-EF6A-D523C8B95F93}"/>
                </a:ext>
              </a:extLst>
            </p:cNvPr>
            <p:cNvSpPr/>
            <p:nvPr/>
          </p:nvSpPr>
          <p:spPr>
            <a:xfrm flipH="1">
              <a:off x="7995143" y="1691348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805;p30">
              <a:extLst>
                <a:ext uri="{FF2B5EF4-FFF2-40B4-BE49-F238E27FC236}">
                  <a16:creationId xmlns:a16="http://schemas.microsoft.com/office/drawing/2014/main" id="{A1921824-9C7F-AD20-A307-4F0821BD84C0}"/>
                </a:ext>
              </a:extLst>
            </p:cNvPr>
            <p:cNvSpPr/>
            <p:nvPr/>
          </p:nvSpPr>
          <p:spPr>
            <a:xfrm flipH="1">
              <a:off x="8056977" y="1775686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84000F-8617-E0BC-3152-296B5910430D}"/>
              </a:ext>
            </a:extLst>
          </p:cNvPr>
          <p:cNvCxnSpPr>
            <a:cxnSpLocks/>
          </p:cNvCxnSpPr>
          <p:nvPr/>
        </p:nvCxnSpPr>
        <p:spPr>
          <a:xfrm>
            <a:off x="8854042" y="3289215"/>
            <a:ext cx="19426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325F79-97D1-6939-CC90-AFC57A98572A}"/>
              </a:ext>
            </a:extLst>
          </p:cNvPr>
          <p:cNvCxnSpPr>
            <a:cxnSpLocks/>
          </p:cNvCxnSpPr>
          <p:nvPr/>
        </p:nvCxnSpPr>
        <p:spPr>
          <a:xfrm flipV="1">
            <a:off x="8862816" y="2361199"/>
            <a:ext cx="0" cy="9280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AC9226-C089-C4DE-0DD8-688DEB9664B4}"/>
              </a:ext>
            </a:extLst>
          </p:cNvPr>
          <p:cNvCxnSpPr>
            <a:cxnSpLocks/>
          </p:cNvCxnSpPr>
          <p:nvPr/>
        </p:nvCxnSpPr>
        <p:spPr>
          <a:xfrm>
            <a:off x="8864637" y="1011988"/>
            <a:ext cx="19426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95301F-86BD-9807-7370-181DEA276C96}"/>
              </a:ext>
            </a:extLst>
          </p:cNvPr>
          <p:cNvCxnSpPr>
            <a:cxnSpLocks/>
          </p:cNvCxnSpPr>
          <p:nvPr/>
        </p:nvCxnSpPr>
        <p:spPr>
          <a:xfrm>
            <a:off x="8862816" y="1009593"/>
            <a:ext cx="0" cy="7865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981E2D-03D6-ED2D-99B2-F0C94B4BE99C}"/>
              </a:ext>
            </a:extLst>
          </p:cNvPr>
          <p:cNvCxnSpPr>
            <a:cxnSpLocks/>
          </p:cNvCxnSpPr>
          <p:nvPr/>
        </p:nvCxnSpPr>
        <p:spPr>
          <a:xfrm flipH="1">
            <a:off x="7494553" y="2100144"/>
            <a:ext cx="785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480;p24">
            <a:extLst>
              <a:ext uri="{FF2B5EF4-FFF2-40B4-BE49-F238E27FC236}">
                <a16:creationId xmlns:a16="http://schemas.microsoft.com/office/drawing/2014/main" id="{D2A7596F-A1F6-971C-24E0-184AA0848F91}"/>
              </a:ext>
            </a:extLst>
          </p:cNvPr>
          <p:cNvSpPr/>
          <p:nvPr/>
        </p:nvSpPr>
        <p:spPr>
          <a:xfrm>
            <a:off x="8368161" y="1796096"/>
            <a:ext cx="1065370" cy="565103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SCS</a:t>
            </a:r>
            <a:endParaRPr dirty="0"/>
          </a:p>
        </p:txBody>
      </p:sp>
      <p:sp>
        <p:nvSpPr>
          <p:cNvPr id="63" name="Google Shape;480;p24">
            <a:extLst>
              <a:ext uri="{FF2B5EF4-FFF2-40B4-BE49-F238E27FC236}">
                <a16:creationId xmlns:a16="http://schemas.microsoft.com/office/drawing/2014/main" id="{A6A29648-4E09-0F2E-783C-3E74E3CDA146}"/>
              </a:ext>
            </a:extLst>
          </p:cNvPr>
          <p:cNvSpPr/>
          <p:nvPr/>
        </p:nvSpPr>
        <p:spPr>
          <a:xfrm>
            <a:off x="4587665" y="1840553"/>
            <a:ext cx="1065370" cy="565103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RPN</a:t>
            </a:r>
            <a:endParaRPr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1EA84E0-465E-2F1E-AC8A-5A7AB3CD6223}"/>
              </a:ext>
            </a:extLst>
          </p:cNvPr>
          <p:cNvCxnSpPr>
            <a:cxnSpLocks/>
          </p:cNvCxnSpPr>
          <p:nvPr/>
        </p:nvCxnSpPr>
        <p:spPr>
          <a:xfrm flipH="1">
            <a:off x="5740997" y="2094120"/>
            <a:ext cx="785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20E75AE-3018-2A3F-8693-6579449B35ED}"/>
              </a:ext>
            </a:extLst>
          </p:cNvPr>
          <p:cNvSpPr txBox="1"/>
          <p:nvPr/>
        </p:nvSpPr>
        <p:spPr>
          <a:xfrm>
            <a:off x="-21623" y="6490253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sets of correlation map(20)</a:t>
            </a:r>
          </a:p>
        </p:txBody>
      </p:sp>
      <p:sp>
        <p:nvSpPr>
          <p:cNvPr id="68" name="Google Shape;480;p24">
            <a:extLst>
              <a:ext uri="{FF2B5EF4-FFF2-40B4-BE49-F238E27FC236}">
                <a16:creationId xmlns:a16="http://schemas.microsoft.com/office/drawing/2014/main" id="{6042D163-8D3B-06DE-A7AF-8F30FB5C5871}"/>
              </a:ext>
            </a:extLst>
          </p:cNvPr>
          <p:cNvSpPr/>
          <p:nvPr/>
        </p:nvSpPr>
        <p:spPr>
          <a:xfrm>
            <a:off x="2508796" y="1729764"/>
            <a:ext cx="1434154" cy="80543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</a:t>
            </a:r>
            <a:endParaRPr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FED7C83-367D-6E71-104F-01F52D0B1A27}"/>
              </a:ext>
            </a:extLst>
          </p:cNvPr>
          <p:cNvCxnSpPr>
            <a:cxnSpLocks/>
          </p:cNvCxnSpPr>
          <p:nvPr/>
        </p:nvCxnSpPr>
        <p:spPr>
          <a:xfrm flipH="1">
            <a:off x="3998399" y="2105280"/>
            <a:ext cx="536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DD79673-059D-2C70-FD2D-069B0459F22E}"/>
              </a:ext>
            </a:extLst>
          </p:cNvPr>
          <p:cNvCxnSpPr>
            <a:cxnSpLocks/>
          </p:cNvCxnSpPr>
          <p:nvPr/>
        </p:nvCxnSpPr>
        <p:spPr>
          <a:xfrm flipH="1">
            <a:off x="1913362" y="2132480"/>
            <a:ext cx="536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BA8F662-C40D-9BE2-08B9-FDC4ACDBD9A7}"/>
              </a:ext>
            </a:extLst>
          </p:cNvPr>
          <p:cNvSpPr txBox="1"/>
          <p:nvPr/>
        </p:nvSpPr>
        <p:spPr>
          <a:xfrm>
            <a:off x="1092857" y="1946923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18391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A9BA-BFB6-8754-D802-F6FA6A0E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Omission Rate(OR)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1C2C3-A80A-59BF-37BB-E833C6F97A2D}"/>
              </a:ext>
            </a:extLst>
          </p:cNvPr>
          <p:cNvSpPr txBox="1"/>
          <p:nvPr/>
        </p:nvSpPr>
        <p:spPr>
          <a:xfrm>
            <a:off x="415600" y="240394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COCO, in-domain, </a:t>
            </a:r>
            <a:r>
              <a:rPr lang="en-GB" dirty="0" err="1">
                <a:latin typeface="Arial" panose="020B0604020202020204" pitchFamily="34" charset="0"/>
              </a:rPr>
              <a:t>d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-1.07%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7B153-F046-2A16-D817-84D2A895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2862481"/>
            <a:ext cx="7772400" cy="1657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C38AA5-7D75-A5AF-9386-4C1CF431C2F6}"/>
              </a:ext>
            </a:extLst>
          </p:cNvPr>
          <p:cNvSpPr txBox="1"/>
          <p:nvPr/>
        </p:nvSpPr>
        <p:spPr>
          <a:xfrm>
            <a:off x="415600" y="48093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VOC, cross-domain,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drop_mean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-3.44%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B1F310-3187-7F02-D313-503BD1CC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5273456"/>
            <a:ext cx="7772400" cy="991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1E981C-1C58-627C-3935-6967169B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476019"/>
            <a:ext cx="5664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6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CA39714F-043B-A802-49E1-34983AAC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34" y="1956903"/>
            <a:ext cx="4154490" cy="3018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E1BE7-32A8-0AA7-787F-4173AE0C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6" y="1956903"/>
            <a:ext cx="4176471" cy="3018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FF23FC-6167-EE22-F87A-0D74961B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Cls</a:t>
            </a:r>
            <a:r>
              <a:rPr lang="en-GB" dirty="0"/>
              <a:t>-Wise Recall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6E41E-B82E-3C6F-909F-A05ED59CFC0F}"/>
              </a:ext>
            </a:extLst>
          </p:cNvPr>
          <p:cNvSpPr txBox="1"/>
          <p:nvPr/>
        </p:nvSpPr>
        <p:spPr>
          <a:xfrm>
            <a:off x="1813857" y="4913882"/>
            <a:ext cx="7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Trivial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7336F-10BE-06D1-F078-191EA83DD9EA}"/>
              </a:ext>
            </a:extLst>
          </p:cNvPr>
          <p:cNvSpPr txBox="1"/>
          <p:nvPr/>
        </p:nvSpPr>
        <p:spPr>
          <a:xfrm>
            <a:off x="5833556" y="4901097"/>
            <a:ext cx="5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43708-854D-AB9F-D2D1-71D7E59FCD34}"/>
              </a:ext>
            </a:extLst>
          </p:cNvPr>
          <p:cNvSpPr txBox="1"/>
          <p:nvPr/>
        </p:nvSpPr>
        <p:spPr>
          <a:xfrm>
            <a:off x="10010027" y="4893770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B0AAEC-BAB1-E483-611B-00E6376C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911" y="1997189"/>
            <a:ext cx="4000107" cy="29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06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3206-AA24-7B8A-8CCF-FFEDDCBD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Inter-model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66412-B301-19B1-E4F4-0CDAEACDF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884538"/>
          </a:xfrm>
        </p:spPr>
        <p:txBody>
          <a:bodyPr/>
          <a:lstStyle/>
          <a:p>
            <a:r>
              <a:rPr lang="en-GB" dirty="0"/>
              <a:t>Define </a:t>
            </a:r>
            <a:r>
              <a:rPr lang="en-GB" dirty="0" err="1"/>
              <a:t>AirEff</a:t>
            </a:r>
            <a:r>
              <a:rPr lang="en-GB" dirty="0"/>
              <a:t> = Jointly-trained </a:t>
            </a:r>
            <a:r>
              <a:rPr lang="en-GB" dirty="0" err="1"/>
              <a:t>AirDet</a:t>
            </a:r>
            <a:r>
              <a:rPr lang="en-GB" dirty="0"/>
              <a:t> + Skip SCS + new inference strategy.</a:t>
            </a:r>
          </a:p>
          <a:p>
            <a:pPr marL="152396" indent="0">
              <a:buNone/>
            </a:pPr>
            <a:r>
              <a:rPr lang="en-GB" dirty="0"/>
              <a:t>	Take 3 shots to present.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3910F-3894-E0E6-A39D-85F719BD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31" y="2734902"/>
            <a:ext cx="7522314" cy="1776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5A0A71-1BD4-7B3C-88B2-EEF79D561AE3}"/>
              </a:ext>
            </a:extLst>
          </p:cNvPr>
          <p:cNvSpPr txBox="1"/>
          <p:nvPr/>
        </p:nvSpPr>
        <p:spPr>
          <a:xfrm>
            <a:off x="1054107" y="4600837"/>
            <a:ext cx="8132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gap between _10 and _5 demonstrates that our method cannot detect precisely.</a:t>
            </a:r>
          </a:p>
          <a:p>
            <a:r>
              <a:rPr lang="en-GB" dirty="0"/>
              <a:t>Given a query image contains class_0 an class_1, they might rank in 6</a:t>
            </a:r>
            <a:r>
              <a:rPr lang="en-GB" baseline="30000" dirty="0"/>
              <a:t>th</a:t>
            </a:r>
            <a:r>
              <a:rPr lang="en-GB" dirty="0"/>
              <a:t> or 7</a:t>
            </a:r>
            <a:r>
              <a:rPr lang="en-GB" baseline="30000" dirty="0"/>
              <a:t>th</a:t>
            </a:r>
            <a:r>
              <a:rPr lang="en-GB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5508032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9E41-1FEC-5EF6-25E3-0E6894FA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Progress updates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5578A52-5CB7-033F-2495-7125E556E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3181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Intra-model</a:t>
            </a:r>
          </a:p>
          <a:p>
            <a:pPr marL="152396" indent="0">
              <a:buNone/>
            </a:pPr>
            <a:r>
              <a:rPr lang="en-GB" dirty="0"/>
              <a:t>	1. Enhanced Baseline in-domain + cross-domain.</a:t>
            </a:r>
          </a:p>
          <a:p>
            <a:pPr marL="152396" indent="0">
              <a:buNone/>
            </a:pPr>
            <a:r>
              <a:rPr lang="en-GB" dirty="0"/>
              <a:t>	2. Proposed pre-selection module.</a:t>
            </a:r>
          </a:p>
          <a:p>
            <a:pPr marL="152396" indent="0">
              <a:buNone/>
            </a:pPr>
            <a:r>
              <a:rPr lang="en-GB" dirty="0"/>
              <a:t>	3. Discuss the performance of pre-selection in terms of t, OR.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Inter-model</a:t>
            </a:r>
          </a:p>
          <a:p>
            <a:pPr marL="152396" indent="0">
              <a:buNone/>
            </a:pPr>
            <a:r>
              <a:rPr lang="en-GB" dirty="0"/>
              <a:t>	Real-World Test, model competition:</a:t>
            </a:r>
            <a:br>
              <a:rPr lang="en-GB" dirty="0"/>
            </a:br>
            <a:r>
              <a:rPr lang="en-GB" dirty="0"/>
              <a:t>	A-RPN, </a:t>
            </a:r>
            <a:r>
              <a:rPr lang="en-GB" dirty="0" err="1"/>
              <a:t>AirDet</a:t>
            </a:r>
            <a:r>
              <a:rPr lang="en-GB" dirty="0"/>
              <a:t>, and </a:t>
            </a:r>
            <a:r>
              <a:rPr lang="en-GB" dirty="0" err="1"/>
              <a:t>AirEff</a:t>
            </a:r>
            <a:r>
              <a:rPr lang="en-GB" dirty="0"/>
              <a:t>(ad hoc).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Paper construction</a:t>
            </a:r>
          </a:p>
          <a:p>
            <a:pPr marL="152396" indent="0">
              <a:buNone/>
            </a:pPr>
            <a:r>
              <a:rPr lang="en-GB" dirty="0"/>
              <a:t>  	Finished 3 out of 8. I might need the explorer pictures..</a:t>
            </a:r>
          </a:p>
          <a:p>
            <a:pPr marL="152396" indent="0">
              <a:buNone/>
            </a:pP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803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C8DC-40A2-C08F-22EC-B1556E81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</a:t>
            </a:r>
            <a:r>
              <a:rPr lang="en-US" altLang="zh-CN" dirty="0" err="1"/>
              <a:t>xt</a:t>
            </a:r>
            <a:r>
              <a:rPr lang="en-US" altLang="zh-CN" dirty="0"/>
              <a:t> Step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C633-C2C7-CE6E-D721-A8E0EF986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Try jointly training with the current design and compare the effect.</a:t>
            </a:r>
          </a:p>
          <a:p>
            <a:r>
              <a:rPr lang="en-GB" dirty="0"/>
              <a:t>Deep visualize heat map before RPN and compare.</a:t>
            </a:r>
          </a:p>
          <a:p>
            <a:r>
              <a:rPr lang="en-GB" dirty="0"/>
              <a:t>Is it necessary to reduce inference further?</a:t>
            </a:r>
            <a:br>
              <a:rPr lang="en-GB" dirty="0"/>
            </a:br>
            <a:r>
              <a:rPr lang="en-GB" dirty="0"/>
              <a:t>DP: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0D9C4-D899-5128-2A2A-27EA38F8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54" y="3025664"/>
            <a:ext cx="6679645" cy="15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57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11BE-DB31-FD73-BDA1-E419D499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Important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2309-B45E-2D21-5FDB-AB37D15EE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Intra-model</a:t>
            </a:r>
          </a:p>
          <a:p>
            <a:pPr marL="152396" indent="0">
              <a:buNone/>
            </a:pPr>
            <a:r>
              <a:rPr lang="en-GB" dirty="0"/>
              <a:t>	1. Enhanced Baseline.</a:t>
            </a:r>
          </a:p>
          <a:p>
            <a:pPr marL="152396" indent="0">
              <a:buNone/>
            </a:pPr>
            <a:r>
              <a:rPr lang="en-GB" dirty="0"/>
              <a:t>	2. Non-necessary feature fusion.</a:t>
            </a:r>
          </a:p>
          <a:p>
            <a:pPr marL="152396" indent="0">
              <a:buNone/>
            </a:pPr>
            <a:r>
              <a:rPr lang="en-GB" dirty="0"/>
              <a:t>	3. Proposed pre-selection module.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Inter-model</a:t>
            </a:r>
          </a:p>
          <a:p>
            <a:pPr marL="152396" indent="0">
              <a:buNone/>
            </a:pPr>
            <a:r>
              <a:rPr lang="en-GB" dirty="0"/>
              <a:t>	Real-World Test, given 3 models, A-RPN, </a:t>
            </a:r>
            <a:r>
              <a:rPr lang="en-GB" dirty="0" err="1"/>
              <a:t>AirDet</a:t>
            </a:r>
            <a:r>
              <a:rPr lang="en-GB" dirty="0"/>
              <a:t>, and </a:t>
            </a:r>
            <a:r>
              <a:rPr lang="en-GB" dirty="0" err="1"/>
              <a:t>AirEff</a:t>
            </a:r>
            <a:r>
              <a:rPr lang="en-GB" dirty="0"/>
              <a:t>(ad hoc).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198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33;p68">
            <a:extLst>
              <a:ext uri="{FF2B5EF4-FFF2-40B4-BE49-F238E27FC236}">
                <a16:creationId xmlns:a16="http://schemas.microsoft.com/office/drawing/2014/main" id="{1469A8B8-B503-428F-B098-23263005316B}"/>
              </a:ext>
            </a:extLst>
          </p:cNvPr>
          <p:cNvSpPr/>
          <p:nvPr/>
        </p:nvSpPr>
        <p:spPr>
          <a:xfrm>
            <a:off x="3385350" y="1902243"/>
            <a:ext cx="1200423" cy="2822981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Pre-Selector</a:t>
            </a:r>
            <a:endParaRPr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C10872-AAB8-E2E7-ED20-C3C352005DBE}"/>
              </a:ext>
            </a:extLst>
          </p:cNvPr>
          <p:cNvGrpSpPr/>
          <p:nvPr/>
        </p:nvGrpSpPr>
        <p:grpSpPr>
          <a:xfrm>
            <a:off x="1452100" y="1913860"/>
            <a:ext cx="1012789" cy="3030280"/>
            <a:chOff x="3399327" y="2890506"/>
            <a:chExt cx="1012789" cy="30302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791040B-E50C-20A0-5CAE-0474C16C1615}"/>
                </a:ext>
              </a:extLst>
            </p:cNvPr>
            <p:cNvGrpSpPr/>
            <p:nvPr/>
          </p:nvGrpSpPr>
          <p:grpSpPr>
            <a:xfrm>
              <a:off x="3399327" y="2890506"/>
              <a:ext cx="758863" cy="2785835"/>
              <a:chOff x="3776399" y="2200942"/>
              <a:chExt cx="758863" cy="2785835"/>
            </a:xfrm>
          </p:grpSpPr>
          <p:sp>
            <p:nvSpPr>
              <p:cNvPr id="23" name="Google Shape;1805;p30">
                <a:extLst>
                  <a:ext uri="{FF2B5EF4-FFF2-40B4-BE49-F238E27FC236}">
                    <a16:creationId xmlns:a16="http://schemas.microsoft.com/office/drawing/2014/main" id="{9E03AE04-4244-144E-0438-8D26ED966B44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805;p30">
                <a:extLst>
                  <a:ext uri="{FF2B5EF4-FFF2-40B4-BE49-F238E27FC236}">
                    <a16:creationId xmlns:a16="http://schemas.microsoft.com/office/drawing/2014/main" id="{66F0DD13-4E96-0A6D-4A37-5ADCF5B78440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805;p30">
                <a:extLst>
                  <a:ext uri="{FF2B5EF4-FFF2-40B4-BE49-F238E27FC236}">
                    <a16:creationId xmlns:a16="http://schemas.microsoft.com/office/drawing/2014/main" id="{F06EFE41-2061-D0A1-A3DB-01A565E3565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B58CEA-FB2E-04D3-480B-8E179856596A}"/>
                </a:ext>
              </a:extLst>
            </p:cNvPr>
            <p:cNvGrpSpPr/>
            <p:nvPr/>
          </p:nvGrpSpPr>
          <p:grpSpPr>
            <a:xfrm>
              <a:off x="3468090" y="2948140"/>
              <a:ext cx="758863" cy="2785835"/>
              <a:chOff x="3776399" y="2200942"/>
              <a:chExt cx="758863" cy="2785835"/>
            </a:xfrm>
          </p:grpSpPr>
          <p:sp>
            <p:nvSpPr>
              <p:cNvPr id="20" name="Google Shape;1805;p30">
                <a:extLst>
                  <a:ext uri="{FF2B5EF4-FFF2-40B4-BE49-F238E27FC236}">
                    <a16:creationId xmlns:a16="http://schemas.microsoft.com/office/drawing/2014/main" id="{69E2E47D-ADCB-04AF-CCC4-F356620082DF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805;p30">
                <a:extLst>
                  <a:ext uri="{FF2B5EF4-FFF2-40B4-BE49-F238E27FC236}">
                    <a16:creationId xmlns:a16="http://schemas.microsoft.com/office/drawing/2014/main" id="{F4D13BFE-265A-6B83-3958-D3A5D70A7F02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805;p30">
                <a:extLst>
                  <a:ext uri="{FF2B5EF4-FFF2-40B4-BE49-F238E27FC236}">
                    <a16:creationId xmlns:a16="http://schemas.microsoft.com/office/drawing/2014/main" id="{69AD7293-B25D-6946-C2A0-AA74A4BE828B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67403E-0414-410B-E403-33DC6F4FEC0D}"/>
                </a:ext>
              </a:extLst>
            </p:cNvPr>
            <p:cNvGrpSpPr/>
            <p:nvPr/>
          </p:nvGrpSpPr>
          <p:grpSpPr>
            <a:xfrm>
              <a:off x="3530991" y="3008952"/>
              <a:ext cx="758863" cy="2785835"/>
              <a:chOff x="3776399" y="2200942"/>
              <a:chExt cx="758863" cy="2785835"/>
            </a:xfrm>
          </p:grpSpPr>
          <p:sp>
            <p:nvSpPr>
              <p:cNvPr id="17" name="Google Shape;1805;p30">
                <a:extLst>
                  <a:ext uri="{FF2B5EF4-FFF2-40B4-BE49-F238E27FC236}">
                    <a16:creationId xmlns:a16="http://schemas.microsoft.com/office/drawing/2014/main" id="{51FDE9EC-958D-62EB-3181-1FE3D362F3C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805;p30">
                <a:extLst>
                  <a:ext uri="{FF2B5EF4-FFF2-40B4-BE49-F238E27FC236}">
                    <a16:creationId xmlns:a16="http://schemas.microsoft.com/office/drawing/2014/main" id="{D14BA229-C63A-A730-ACE0-03B07BA49B2A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805;p30">
                <a:extLst>
                  <a:ext uri="{FF2B5EF4-FFF2-40B4-BE49-F238E27FC236}">
                    <a16:creationId xmlns:a16="http://schemas.microsoft.com/office/drawing/2014/main" id="{997A26B6-DA5E-A159-DAD1-0909F270889C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A52DFC-DA95-682A-DBFE-C1F1FE510AB7}"/>
                </a:ext>
              </a:extLst>
            </p:cNvPr>
            <p:cNvGrpSpPr/>
            <p:nvPr/>
          </p:nvGrpSpPr>
          <p:grpSpPr>
            <a:xfrm>
              <a:off x="3589231" y="3068619"/>
              <a:ext cx="758863" cy="2785835"/>
              <a:chOff x="3776399" y="2200942"/>
              <a:chExt cx="758863" cy="2785835"/>
            </a:xfrm>
          </p:grpSpPr>
          <p:sp>
            <p:nvSpPr>
              <p:cNvPr id="14" name="Google Shape;1805;p30">
                <a:extLst>
                  <a:ext uri="{FF2B5EF4-FFF2-40B4-BE49-F238E27FC236}">
                    <a16:creationId xmlns:a16="http://schemas.microsoft.com/office/drawing/2014/main" id="{8E55599A-9FF6-BFB3-79E5-38A3B375F793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805;p30">
                <a:extLst>
                  <a:ext uri="{FF2B5EF4-FFF2-40B4-BE49-F238E27FC236}">
                    <a16:creationId xmlns:a16="http://schemas.microsoft.com/office/drawing/2014/main" id="{E65EEEBA-4513-3013-16BD-3D76AE051147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805;p30">
                <a:extLst>
                  <a:ext uri="{FF2B5EF4-FFF2-40B4-BE49-F238E27FC236}">
                    <a16:creationId xmlns:a16="http://schemas.microsoft.com/office/drawing/2014/main" id="{BB6F5CDA-A90B-4011-6F9A-AE294E130DBD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E3F43B-671E-4B99-BC8C-451C426509A2}"/>
                </a:ext>
              </a:extLst>
            </p:cNvPr>
            <p:cNvGrpSpPr/>
            <p:nvPr/>
          </p:nvGrpSpPr>
          <p:grpSpPr>
            <a:xfrm>
              <a:off x="3653253" y="3134951"/>
              <a:ext cx="758863" cy="2785835"/>
              <a:chOff x="3776399" y="2200942"/>
              <a:chExt cx="758863" cy="2785835"/>
            </a:xfrm>
          </p:grpSpPr>
          <p:sp>
            <p:nvSpPr>
              <p:cNvPr id="11" name="Google Shape;1805;p30">
                <a:extLst>
                  <a:ext uri="{FF2B5EF4-FFF2-40B4-BE49-F238E27FC236}">
                    <a16:creationId xmlns:a16="http://schemas.microsoft.com/office/drawing/2014/main" id="{2F0EE44E-A53C-0D1A-53F6-737A4B5ACFF0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805;p30">
                <a:extLst>
                  <a:ext uri="{FF2B5EF4-FFF2-40B4-BE49-F238E27FC236}">
                    <a16:creationId xmlns:a16="http://schemas.microsoft.com/office/drawing/2014/main" id="{1AB9CBE1-A6F2-76E2-7607-58CD915DE5A0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805;p30">
                <a:extLst>
                  <a:ext uri="{FF2B5EF4-FFF2-40B4-BE49-F238E27FC236}">
                    <a16:creationId xmlns:a16="http://schemas.microsoft.com/office/drawing/2014/main" id="{34BD1BE3-A33A-597A-2DF2-D9A399C0558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12BCE7-61FF-A345-2F7F-95E51DA68204}"/>
              </a:ext>
            </a:extLst>
          </p:cNvPr>
          <p:cNvGrpSpPr/>
          <p:nvPr/>
        </p:nvGrpSpPr>
        <p:grpSpPr>
          <a:xfrm>
            <a:off x="5572507" y="2151015"/>
            <a:ext cx="816863" cy="2839707"/>
            <a:chOff x="9107142" y="1621145"/>
            <a:chExt cx="816863" cy="2839707"/>
          </a:xfrm>
        </p:grpSpPr>
        <p:sp>
          <p:nvSpPr>
            <p:cNvPr id="27" name="Google Shape;1805;p30">
              <a:extLst>
                <a:ext uri="{FF2B5EF4-FFF2-40B4-BE49-F238E27FC236}">
                  <a16:creationId xmlns:a16="http://schemas.microsoft.com/office/drawing/2014/main" id="{94148C55-ADFF-87A1-F6D1-0CBA5657776B}"/>
                </a:ext>
              </a:extLst>
            </p:cNvPr>
            <p:cNvSpPr/>
            <p:nvPr/>
          </p:nvSpPr>
          <p:spPr>
            <a:xfrm flipH="1">
              <a:off x="9110005" y="3650980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805;p30">
              <a:extLst>
                <a:ext uri="{FF2B5EF4-FFF2-40B4-BE49-F238E27FC236}">
                  <a16:creationId xmlns:a16="http://schemas.microsoft.com/office/drawing/2014/main" id="{3B424B8F-D78B-D4FF-3391-DE268B8BE5C1}"/>
                </a:ext>
              </a:extLst>
            </p:cNvPr>
            <p:cNvSpPr/>
            <p:nvPr/>
          </p:nvSpPr>
          <p:spPr>
            <a:xfrm flipH="1">
              <a:off x="9107142" y="1621145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805;p30">
              <a:extLst>
                <a:ext uri="{FF2B5EF4-FFF2-40B4-BE49-F238E27FC236}">
                  <a16:creationId xmlns:a16="http://schemas.microsoft.com/office/drawing/2014/main" id="{34AB9024-92D4-0B68-002B-C40B8FA8263C}"/>
                </a:ext>
              </a:extLst>
            </p:cNvPr>
            <p:cNvSpPr/>
            <p:nvPr/>
          </p:nvSpPr>
          <p:spPr>
            <a:xfrm flipH="1">
              <a:off x="9110005" y="2504153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805;p30">
              <a:extLst>
                <a:ext uri="{FF2B5EF4-FFF2-40B4-BE49-F238E27FC236}">
                  <a16:creationId xmlns:a16="http://schemas.microsoft.com/office/drawing/2014/main" id="{8929D201-C9BC-3EB7-4F7C-C36C35FFF926}"/>
                </a:ext>
              </a:extLst>
            </p:cNvPr>
            <p:cNvSpPr/>
            <p:nvPr/>
          </p:nvSpPr>
          <p:spPr>
            <a:xfrm flipH="1">
              <a:off x="9168005" y="3704852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805;p30">
              <a:extLst>
                <a:ext uri="{FF2B5EF4-FFF2-40B4-BE49-F238E27FC236}">
                  <a16:creationId xmlns:a16="http://schemas.microsoft.com/office/drawing/2014/main" id="{FB4A5829-A384-2745-C662-C8B410DC8CC4}"/>
                </a:ext>
              </a:extLst>
            </p:cNvPr>
            <p:cNvSpPr/>
            <p:nvPr/>
          </p:nvSpPr>
          <p:spPr>
            <a:xfrm flipH="1">
              <a:off x="9165142" y="1675017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805;p30">
              <a:extLst>
                <a:ext uri="{FF2B5EF4-FFF2-40B4-BE49-F238E27FC236}">
                  <a16:creationId xmlns:a16="http://schemas.microsoft.com/office/drawing/2014/main" id="{14B00722-C403-B336-DAA2-FB347DDBFBAF}"/>
                </a:ext>
              </a:extLst>
            </p:cNvPr>
            <p:cNvSpPr/>
            <p:nvPr/>
          </p:nvSpPr>
          <p:spPr>
            <a:xfrm flipH="1">
              <a:off x="9168005" y="2558025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7240C1-E36B-BC64-9A35-C8FAECC364D1}"/>
              </a:ext>
            </a:extLst>
          </p:cNvPr>
          <p:cNvCxnSpPr/>
          <p:nvPr/>
        </p:nvCxnSpPr>
        <p:spPr>
          <a:xfrm>
            <a:off x="2560322" y="2284304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86E02-C497-F001-BD1A-D22E0877C5CB}"/>
              </a:ext>
            </a:extLst>
          </p:cNvPr>
          <p:cNvCxnSpPr/>
          <p:nvPr/>
        </p:nvCxnSpPr>
        <p:spPr>
          <a:xfrm>
            <a:off x="2560322" y="3293312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52FCC3-7ED9-1608-A339-C5A8797BA149}"/>
              </a:ext>
            </a:extLst>
          </p:cNvPr>
          <p:cNvCxnSpPr/>
          <p:nvPr/>
        </p:nvCxnSpPr>
        <p:spPr>
          <a:xfrm>
            <a:off x="2560322" y="4558191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4EF246-F64E-2EDF-AFC3-64637E0A8660}"/>
              </a:ext>
            </a:extLst>
          </p:cNvPr>
          <p:cNvCxnSpPr/>
          <p:nvPr/>
        </p:nvCxnSpPr>
        <p:spPr>
          <a:xfrm>
            <a:off x="4726406" y="2291669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3CF1AD-2BF5-2D12-DBBF-92292603A5EA}"/>
              </a:ext>
            </a:extLst>
          </p:cNvPr>
          <p:cNvCxnSpPr/>
          <p:nvPr/>
        </p:nvCxnSpPr>
        <p:spPr>
          <a:xfrm>
            <a:off x="4726406" y="3300677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DBA5D8-EADA-C84C-F50B-7948C1201747}"/>
              </a:ext>
            </a:extLst>
          </p:cNvPr>
          <p:cNvCxnSpPr/>
          <p:nvPr/>
        </p:nvCxnSpPr>
        <p:spPr>
          <a:xfrm>
            <a:off x="4726406" y="4565556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638106-D5FB-3AAE-4D1F-949611E85BC2}"/>
              </a:ext>
            </a:extLst>
          </p:cNvPr>
          <p:cNvCxnSpPr/>
          <p:nvPr/>
        </p:nvCxnSpPr>
        <p:spPr>
          <a:xfrm>
            <a:off x="6528497" y="2281489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E4F832-2755-5FA4-234F-3AE05E79231B}"/>
              </a:ext>
            </a:extLst>
          </p:cNvPr>
          <p:cNvCxnSpPr>
            <a:cxnSpLocks/>
          </p:cNvCxnSpPr>
          <p:nvPr/>
        </p:nvCxnSpPr>
        <p:spPr>
          <a:xfrm>
            <a:off x="6528497" y="3290497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AFF97F-3B48-DF43-CB6A-B2D16D241435}"/>
              </a:ext>
            </a:extLst>
          </p:cNvPr>
          <p:cNvCxnSpPr/>
          <p:nvPr/>
        </p:nvCxnSpPr>
        <p:spPr>
          <a:xfrm>
            <a:off x="6528497" y="4555376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79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86BE8-0DE8-1C9C-2C35-CF9AC2BE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68" y="830179"/>
            <a:ext cx="1241226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31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635;p68">
            <a:extLst>
              <a:ext uri="{FF2B5EF4-FFF2-40B4-BE49-F238E27FC236}">
                <a16:creationId xmlns:a16="http://schemas.microsoft.com/office/drawing/2014/main" id="{53FD87EB-8540-9F59-5188-C52AFB0D18DF}"/>
              </a:ext>
            </a:extLst>
          </p:cNvPr>
          <p:cNvSpPr/>
          <p:nvPr/>
        </p:nvSpPr>
        <p:spPr>
          <a:xfrm>
            <a:off x="9674993" y="551235"/>
            <a:ext cx="1200423" cy="5115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Feature Fusion</a:t>
            </a:r>
            <a:endParaRPr sz="1000" dirty="0"/>
          </a:p>
        </p:txBody>
      </p:sp>
      <p:sp>
        <p:nvSpPr>
          <p:cNvPr id="18" name="Google Shape;6634;p68">
            <a:extLst>
              <a:ext uri="{FF2B5EF4-FFF2-40B4-BE49-F238E27FC236}">
                <a16:creationId xmlns:a16="http://schemas.microsoft.com/office/drawing/2014/main" id="{8EEACD74-BD98-4F66-B81A-226DAE6B5DBE}"/>
              </a:ext>
            </a:extLst>
          </p:cNvPr>
          <p:cNvSpPr/>
          <p:nvPr/>
        </p:nvSpPr>
        <p:spPr>
          <a:xfrm>
            <a:off x="7246933" y="1886427"/>
            <a:ext cx="1425725" cy="51150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Shots Aggregation</a:t>
            </a:r>
            <a:endParaRPr sz="1000" dirty="0"/>
          </a:p>
        </p:txBody>
      </p:sp>
      <p:sp>
        <p:nvSpPr>
          <p:cNvPr id="21" name="Google Shape;6633;p68">
            <a:extLst>
              <a:ext uri="{FF2B5EF4-FFF2-40B4-BE49-F238E27FC236}">
                <a16:creationId xmlns:a16="http://schemas.microsoft.com/office/drawing/2014/main" id="{A5D6692B-6CA9-DA65-7852-6D7FC00D05E5}"/>
              </a:ext>
            </a:extLst>
          </p:cNvPr>
          <p:cNvSpPr/>
          <p:nvPr/>
        </p:nvSpPr>
        <p:spPr>
          <a:xfrm>
            <a:off x="3664332" y="3565469"/>
            <a:ext cx="1200423" cy="2822981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Pre-Selector</a:t>
            </a:r>
            <a:endParaRPr sz="2000" dirty="0"/>
          </a:p>
        </p:txBody>
      </p:sp>
      <p:sp>
        <p:nvSpPr>
          <p:cNvPr id="22" name="Google Shape;6646;p68">
            <a:extLst>
              <a:ext uri="{FF2B5EF4-FFF2-40B4-BE49-F238E27FC236}">
                <a16:creationId xmlns:a16="http://schemas.microsoft.com/office/drawing/2014/main" id="{F4D3041B-E064-1808-897F-D41E47A41767}"/>
              </a:ext>
            </a:extLst>
          </p:cNvPr>
          <p:cNvSpPr/>
          <p:nvPr/>
        </p:nvSpPr>
        <p:spPr>
          <a:xfrm>
            <a:off x="7959795" y="4318521"/>
            <a:ext cx="1267314" cy="511502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Detection Head</a:t>
            </a:r>
            <a:endParaRPr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EDB2F9-66CE-500B-FEEB-B755491B240C}"/>
              </a:ext>
            </a:extLst>
          </p:cNvPr>
          <p:cNvCxnSpPr/>
          <p:nvPr/>
        </p:nvCxnSpPr>
        <p:spPr>
          <a:xfrm>
            <a:off x="9508830" y="2539006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71C521-FD96-6AA9-4A59-5CFA5CE24A1B}"/>
              </a:ext>
            </a:extLst>
          </p:cNvPr>
          <p:cNvGrpSpPr/>
          <p:nvPr/>
        </p:nvGrpSpPr>
        <p:grpSpPr>
          <a:xfrm>
            <a:off x="972407" y="950524"/>
            <a:ext cx="1008900" cy="1008900"/>
            <a:chOff x="185513" y="1337500"/>
            <a:chExt cx="1008900" cy="1008900"/>
          </a:xfrm>
        </p:grpSpPr>
        <p:sp>
          <p:nvSpPr>
            <p:cNvPr id="31" name="Google Shape;6353;p63">
              <a:extLst>
                <a:ext uri="{FF2B5EF4-FFF2-40B4-BE49-F238E27FC236}">
                  <a16:creationId xmlns:a16="http://schemas.microsoft.com/office/drawing/2014/main" id="{E19A86D7-37C5-6B01-8D5B-63658D5BBF83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54;p63">
              <a:extLst>
                <a:ext uri="{FF2B5EF4-FFF2-40B4-BE49-F238E27FC236}">
                  <a16:creationId xmlns:a16="http://schemas.microsoft.com/office/drawing/2014/main" id="{584028F7-05E0-5B3C-4DA9-983F4F777475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55;p63">
              <a:extLst>
                <a:ext uri="{FF2B5EF4-FFF2-40B4-BE49-F238E27FC236}">
                  <a16:creationId xmlns:a16="http://schemas.microsoft.com/office/drawing/2014/main" id="{CEBF683D-A8F8-3947-8EAB-B02F25661CD8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56;p63">
              <a:extLst>
                <a:ext uri="{FF2B5EF4-FFF2-40B4-BE49-F238E27FC236}">
                  <a16:creationId xmlns:a16="http://schemas.microsoft.com/office/drawing/2014/main" id="{2F333DFF-7918-400F-CC0B-9B8540D9081F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F61757-FFE6-A29F-1C83-0BD3C289DA78}"/>
              </a:ext>
            </a:extLst>
          </p:cNvPr>
          <p:cNvGrpSpPr/>
          <p:nvPr/>
        </p:nvGrpSpPr>
        <p:grpSpPr>
          <a:xfrm>
            <a:off x="10486563" y="1451164"/>
            <a:ext cx="574843" cy="559319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6BB4D0-2999-DB35-2458-94FC3088C8F6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9" name="Google Shape;6353;p63">
                <a:extLst>
                  <a:ext uri="{FF2B5EF4-FFF2-40B4-BE49-F238E27FC236}">
                    <a16:creationId xmlns:a16="http://schemas.microsoft.com/office/drawing/2014/main" id="{3B4092D1-234D-2E37-751D-8B36E8BA3EA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354;p63">
                <a:extLst>
                  <a:ext uri="{FF2B5EF4-FFF2-40B4-BE49-F238E27FC236}">
                    <a16:creationId xmlns:a16="http://schemas.microsoft.com/office/drawing/2014/main" id="{236DEABF-D9AB-04D1-18A9-DCB71D2ECD8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55;p63">
                <a:extLst>
                  <a:ext uri="{FF2B5EF4-FFF2-40B4-BE49-F238E27FC236}">
                    <a16:creationId xmlns:a16="http://schemas.microsoft.com/office/drawing/2014/main" id="{128CAD77-9EAC-44E9-EE60-866B95CA85D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356;p63">
                <a:extLst>
                  <a:ext uri="{FF2B5EF4-FFF2-40B4-BE49-F238E27FC236}">
                    <a16:creationId xmlns:a16="http://schemas.microsoft.com/office/drawing/2014/main" id="{F711DEFF-F013-F454-079D-EFB9439E60F4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C5DD19-D418-20D4-0DAD-9EF24710C938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26" name="Google Shape;6353;p63">
                <a:extLst>
                  <a:ext uri="{FF2B5EF4-FFF2-40B4-BE49-F238E27FC236}">
                    <a16:creationId xmlns:a16="http://schemas.microsoft.com/office/drawing/2014/main" id="{9CE6C5C8-D728-0CA5-85AA-25ECE5315065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54;p63">
                <a:extLst>
                  <a:ext uri="{FF2B5EF4-FFF2-40B4-BE49-F238E27FC236}">
                    <a16:creationId xmlns:a16="http://schemas.microsoft.com/office/drawing/2014/main" id="{196A9D70-6C55-DCEB-AF40-8D36BCE0ED4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55;p63">
                <a:extLst>
                  <a:ext uri="{FF2B5EF4-FFF2-40B4-BE49-F238E27FC236}">
                    <a16:creationId xmlns:a16="http://schemas.microsoft.com/office/drawing/2014/main" id="{498221C1-43B3-EAF0-197E-2D121BABB8A0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56;p63">
                <a:extLst>
                  <a:ext uri="{FF2B5EF4-FFF2-40B4-BE49-F238E27FC236}">
                    <a16:creationId xmlns:a16="http://schemas.microsoft.com/office/drawing/2014/main" id="{6C888365-909F-17C9-017F-68CB63F04E29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43C6ED-15A9-E0E1-2846-F6FB796BF9F1}"/>
              </a:ext>
            </a:extLst>
          </p:cNvPr>
          <p:cNvCxnSpPr>
            <a:cxnSpLocks/>
          </p:cNvCxnSpPr>
          <p:nvPr/>
        </p:nvCxnSpPr>
        <p:spPr>
          <a:xfrm>
            <a:off x="4987239" y="4329418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052C27-88E8-FDF0-DF19-3ED50B46F7AA}"/>
              </a:ext>
            </a:extLst>
          </p:cNvPr>
          <p:cNvCxnSpPr>
            <a:cxnSpLocks/>
          </p:cNvCxnSpPr>
          <p:nvPr/>
        </p:nvCxnSpPr>
        <p:spPr>
          <a:xfrm>
            <a:off x="7701669" y="4114392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oogle Shape;7031;p72">
            <a:extLst>
              <a:ext uri="{FF2B5EF4-FFF2-40B4-BE49-F238E27FC236}">
                <a16:creationId xmlns:a16="http://schemas.microsoft.com/office/drawing/2014/main" id="{5E3E113E-1C6B-D213-691A-9986A7FABA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223437" y="950524"/>
            <a:ext cx="867317" cy="8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B5FD27C-7A29-F932-FC3C-C34C33F0F457}"/>
              </a:ext>
            </a:extLst>
          </p:cNvPr>
          <p:cNvGrpSpPr/>
          <p:nvPr/>
        </p:nvGrpSpPr>
        <p:grpSpPr>
          <a:xfrm>
            <a:off x="9364157" y="486895"/>
            <a:ext cx="2724080" cy="1927878"/>
            <a:chOff x="43257" y="189922"/>
            <a:chExt cx="2724080" cy="1927878"/>
          </a:xfrm>
        </p:grpSpPr>
        <p:sp>
          <p:nvSpPr>
            <p:cNvPr id="41" name="Google Shape;6353;p63">
              <a:extLst>
                <a:ext uri="{FF2B5EF4-FFF2-40B4-BE49-F238E27FC236}">
                  <a16:creationId xmlns:a16="http://schemas.microsoft.com/office/drawing/2014/main" id="{E6958843-7BF6-E1D9-B1E8-A9C0B3B09010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54;p63">
              <a:extLst>
                <a:ext uri="{FF2B5EF4-FFF2-40B4-BE49-F238E27FC236}">
                  <a16:creationId xmlns:a16="http://schemas.microsoft.com/office/drawing/2014/main" id="{5F14339E-F79A-EC94-5BF5-F07833723210}"/>
                </a:ext>
              </a:extLst>
            </p:cNvPr>
            <p:cNvSpPr/>
            <p:nvPr/>
          </p:nvSpPr>
          <p:spPr>
            <a:xfrm>
              <a:off x="43257" y="189922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55;p63">
              <a:extLst>
                <a:ext uri="{FF2B5EF4-FFF2-40B4-BE49-F238E27FC236}">
                  <a16:creationId xmlns:a16="http://schemas.microsoft.com/office/drawing/2014/main" id="{6C35FB72-12A0-0086-929E-8B1416E9BB07}"/>
                </a:ext>
              </a:extLst>
            </p:cNvPr>
            <p:cNvSpPr/>
            <p:nvPr/>
          </p:nvSpPr>
          <p:spPr>
            <a:xfrm>
              <a:off x="1903049" y="1489900"/>
              <a:ext cx="864288" cy="627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9BCA1A-7A23-3E6D-0587-4F8F32A408FA}"/>
              </a:ext>
            </a:extLst>
          </p:cNvPr>
          <p:cNvGrpSpPr/>
          <p:nvPr/>
        </p:nvGrpSpPr>
        <p:grpSpPr>
          <a:xfrm>
            <a:off x="10464434" y="2386415"/>
            <a:ext cx="852539" cy="884920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930EF3-B063-5233-BF92-22BC7CD86639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2" name="Google Shape;6353;p63">
                <a:extLst>
                  <a:ext uri="{FF2B5EF4-FFF2-40B4-BE49-F238E27FC236}">
                    <a16:creationId xmlns:a16="http://schemas.microsoft.com/office/drawing/2014/main" id="{80EBCC25-9A2F-5670-0558-B7E50A8EA812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54;p63">
                <a:extLst>
                  <a:ext uri="{FF2B5EF4-FFF2-40B4-BE49-F238E27FC236}">
                    <a16:creationId xmlns:a16="http://schemas.microsoft.com/office/drawing/2014/main" id="{E4217E4E-3390-0C46-97BC-ABCB8A4C3B6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55;p63">
                <a:extLst>
                  <a:ext uri="{FF2B5EF4-FFF2-40B4-BE49-F238E27FC236}">
                    <a16:creationId xmlns:a16="http://schemas.microsoft.com/office/drawing/2014/main" id="{1303EA24-9884-D726-3201-FF9E84FA360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56;p63">
                <a:extLst>
                  <a:ext uri="{FF2B5EF4-FFF2-40B4-BE49-F238E27FC236}">
                    <a16:creationId xmlns:a16="http://schemas.microsoft.com/office/drawing/2014/main" id="{FD689709-B35A-0834-EBE6-F8DD8F758B44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4F4C6D7-094A-7279-716B-4544C4937C71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48" name="Google Shape;6353;p63">
                <a:extLst>
                  <a:ext uri="{FF2B5EF4-FFF2-40B4-BE49-F238E27FC236}">
                    <a16:creationId xmlns:a16="http://schemas.microsoft.com/office/drawing/2014/main" id="{9084181A-D8E7-0DA3-A20E-A1B45ADBA0E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54;p63">
                <a:extLst>
                  <a:ext uri="{FF2B5EF4-FFF2-40B4-BE49-F238E27FC236}">
                    <a16:creationId xmlns:a16="http://schemas.microsoft.com/office/drawing/2014/main" id="{BEC5B8C9-D410-6C67-6918-BA9501C66619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5;p63">
                <a:extLst>
                  <a:ext uri="{FF2B5EF4-FFF2-40B4-BE49-F238E27FC236}">
                    <a16:creationId xmlns:a16="http://schemas.microsoft.com/office/drawing/2014/main" id="{F18A59ED-8769-96AB-1BFF-CA147EF250DA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56;p63">
                <a:extLst>
                  <a:ext uri="{FF2B5EF4-FFF2-40B4-BE49-F238E27FC236}">
                    <a16:creationId xmlns:a16="http://schemas.microsoft.com/office/drawing/2014/main" id="{D235FBC0-95CE-D395-941F-2C79EAB81CF0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17710E-6DA0-6B98-69F0-60533497EFE5}"/>
              </a:ext>
            </a:extLst>
          </p:cNvPr>
          <p:cNvGrpSpPr/>
          <p:nvPr/>
        </p:nvGrpSpPr>
        <p:grpSpPr>
          <a:xfrm>
            <a:off x="10458932" y="3495642"/>
            <a:ext cx="1301490" cy="1302751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6885C7C-DC9E-BD74-8D06-EF52F5C03C4E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3" name="Google Shape;6353;p63">
                <a:extLst>
                  <a:ext uri="{FF2B5EF4-FFF2-40B4-BE49-F238E27FC236}">
                    <a16:creationId xmlns:a16="http://schemas.microsoft.com/office/drawing/2014/main" id="{C0DE3850-8493-63DE-9C07-D30306B3CE96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354;p63">
                <a:extLst>
                  <a:ext uri="{FF2B5EF4-FFF2-40B4-BE49-F238E27FC236}">
                    <a16:creationId xmlns:a16="http://schemas.microsoft.com/office/drawing/2014/main" id="{ABCEC13D-A964-4928-5A52-0E89BEDCCBA8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55;p63">
                <a:extLst>
                  <a:ext uri="{FF2B5EF4-FFF2-40B4-BE49-F238E27FC236}">
                    <a16:creationId xmlns:a16="http://schemas.microsoft.com/office/drawing/2014/main" id="{76A455DF-3F56-6994-53D1-199C5AA8A3EA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356;p63">
                <a:extLst>
                  <a:ext uri="{FF2B5EF4-FFF2-40B4-BE49-F238E27FC236}">
                    <a16:creationId xmlns:a16="http://schemas.microsoft.com/office/drawing/2014/main" id="{1BECF6C2-21AA-964A-B83D-3D64F6E34851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4B63201-0B3A-5D75-DCF2-68D21ABF79C9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9" name="Google Shape;6353;p63">
                <a:extLst>
                  <a:ext uri="{FF2B5EF4-FFF2-40B4-BE49-F238E27FC236}">
                    <a16:creationId xmlns:a16="http://schemas.microsoft.com/office/drawing/2014/main" id="{3BB15AFD-CBD1-FDA4-8F1B-AD24C4A2FB18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54;p63">
                <a:extLst>
                  <a:ext uri="{FF2B5EF4-FFF2-40B4-BE49-F238E27FC236}">
                    <a16:creationId xmlns:a16="http://schemas.microsoft.com/office/drawing/2014/main" id="{C1EFB53A-595D-FDB2-08CD-FE753C3ED130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55;p63">
                <a:extLst>
                  <a:ext uri="{FF2B5EF4-FFF2-40B4-BE49-F238E27FC236}">
                    <a16:creationId xmlns:a16="http://schemas.microsoft.com/office/drawing/2014/main" id="{C29BE07D-AE3F-FCB7-0A3D-C33968CC9E57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56;p63">
                <a:extLst>
                  <a:ext uri="{FF2B5EF4-FFF2-40B4-BE49-F238E27FC236}">
                    <a16:creationId xmlns:a16="http://schemas.microsoft.com/office/drawing/2014/main" id="{9281E175-EF7F-BF5B-30B3-86F8FC45FDF6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94BAAB-B19D-C19A-988D-CDB7F06CDB18}"/>
              </a:ext>
            </a:extLst>
          </p:cNvPr>
          <p:cNvGrpSpPr/>
          <p:nvPr/>
        </p:nvGrpSpPr>
        <p:grpSpPr>
          <a:xfrm>
            <a:off x="6369417" y="1102924"/>
            <a:ext cx="652592" cy="667549"/>
            <a:chOff x="185513" y="1337500"/>
            <a:chExt cx="1008900" cy="1008900"/>
          </a:xfrm>
        </p:grpSpPr>
        <p:sp>
          <p:nvSpPr>
            <p:cNvPr id="68" name="Google Shape;6353;p63">
              <a:extLst>
                <a:ext uri="{FF2B5EF4-FFF2-40B4-BE49-F238E27FC236}">
                  <a16:creationId xmlns:a16="http://schemas.microsoft.com/office/drawing/2014/main" id="{0842A191-3799-2BEF-E2A0-4F6211B5A74D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54;p63">
              <a:extLst>
                <a:ext uri="{FF2B5EF4-FFF2-40B4-BE49-F238E27FC236}">
                  <a16:creationId xmlns:a16="http://schemas.microsoft.com/office/drawing/2014/main" id="{CB4C5E7A-6D64-18BD-FC79-40BF5D5DF50B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55;p63">
              <a:extLst>
                <a:ext uri="{FF2B5EF4-FFF2-40B4-BE49-F238E27FC236}">
                  <a16:creationId xmlns:a16="http://schemas.microsoft.com/office/drawing/2014/main" id="{141DB68C-FEF8-59EB-7929-7E07D82181AC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56;p63">
              <a:extLst>
                <a:ext uri="{FF2B5EF4-FFF2-40B4-BE49-F238E27FC236}">
                  <a16:creationId xmlns:a16="http://schemas.microsoft.com/office/drawing/2014/main" id="{361DCB86-E42F-ED77-A5C7-92C0140DD7E9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AE451A-0E0D-EDCD-D8A2-AB6289FE5B93}"/>
              </a:ext>
            </a:extLst>
          </p:cNvPr>
          <p:cNvGrpSpPr/>
          <p:nvPr/>
        </p:nvGrpSpPr>
        <p:grpSpPr>
          <a:xfrm>
            <a:off x="6367804" y="162227"/>
            <a:ext cx="473483" cy="460586"/>
            <a:chOff x="185513" y="1337500"/>
            <a:chExt cx="1008900" cy="1008900"/>
          </a:xfrm>
        </p:grpSpPr>
        <p:sp>
          <p:nvSpPr>
            <p:cNvPr id="78" name="Google Shape;6353;p63">
              <a:extLst>
                <a:ext uri="{FF2B5EF4-FFF2-40B4-BE49-F238E27FC236}">
                  <a16:creationId xmlns:a16="http://schemas.microsoft.com/office/drawing/2014/main" id="{CB9E896C-7CB4-8B34-11CE-E20368A24F0E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54;p63">
              <a:extLst>
                <a:ext uri="{FF2B5EF4-FFF2-40B4-BE49-F238E27FC236}">
                  <a16:creationId xmlns:a16="http://schemas.microsoft.com/office/drawing/2014/main" id="{D9ACA8CD-4869-E235-20E2-F23F443A8F18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55;p63">
              <a:extLst>
                <a:ext uri="{FF2B5EF4-FFF2-40B4-BE49-F238E27FC236}">
                  <a16:creationId xmlns:a16="http://schemas.microsoft.com/office/drawing/2014/main" id="{103E7766-4112-97A7-48DA-AF07F83CED4E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56;p63">
              <a:extLst>
                <a:ext uri="{FF2B5EF4-FFF2-40B4-BE49-F238E27FC236}">
                  <a16:creationId xmlns:a16="http://schemas.microsoft.com/office/drawing/2014/main" id="{54CBC8B7-8185-DCC2-7542-D01A2AEC2F94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380;p22">
            <a:extLst>
              <a:ext uri="{FF2B5EF4-FFF2-40B4-BE49-F238E27FC236}">
                <a16:creationId xmlns:a16="http://schemas.microsoft.com/office/drawing/2014/main" id="{39DD9DAD-0B5E-9E0F-73CB-5A5CF5CB35EF}"/>
              </a:ext>
            </a:extLst>
          </p:cNvPr>
          <p:cNvSpPr/>
          <p:nvPr/>
        </p:nvSpPr>
        <p:spPr>
          <a:xfrm>
            <a:off x="754507" y="27623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4" name="Google Shape;380;p22">
            <a:extLst>
              <a:ext uri="{FF2B5EF4-FFF2-40B4-BE49-F238E27FC236}">
                <a16:creationId xmlns:a16="http://schemas.microsoft.com/office/drawing/2014/main" id="{E962080C-FC58-EB4D-6F60-225A08A6FBAF}"/>
              </a:ext>
            </a:extLst>
          </p:cNvPr>
          <p:cNvSpPr/>
          <p:nvPr/>
        </p:nvSpPr>
        <p:spPr>
          <a:xfrm>
            <a:off x="906907" y="29147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5" name="Google Shape;380;p22">
            <a:extLst>
              <a:ext uri="{FF2B5EF4-FFF2-40B4-BE49-F238E27FC236}">
                <a16:creationId xmlns:a16="http://schemas.microsoft.com/office/drawing/2014/main" id="{0B714936-20FF-06B4-1D47-C5C19E1C98DE}"/>
              </a:ext>
            </a:extLst>
          </p:cNvPr>
          <p:cNvSpPr/>
          <p:nvPr/>
        </p:nvSpPr>
        <p:spPr>
          <a:xfrm>
            <a:off x="1059307" y="30671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6" name="Google Shape;380;p22">
            <a:extLst>
              <a:ext uri="{FF2B5EF4-FFF2-40B4-BE49-F238E27FC236}">
                <a16:creationId xmlns:a16="http://schemas.microsoft.com/office/drawing/2014/main" id="{D66DDC46-5211-41B6-FCB5-6EAC97729E01}"/>
              </a:ext>
            </a:extLst>
          </p:cNvPr>
          <p:cNvSpPr/>
          <p:nvPr/>
        </p:nvSpPr>
        <p:spPr>
          <a:xfrm>
            <a:off x="1211707" y="32195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7" name="Google Shape;380;p22">
            <a:extLst>
              <a:ext uri="{FF2B5EF4-FFF2-40B4-BE49-F238E27FC236}">
                <a16:creationId xmlns:a16="http://schemas.microsoft.com/office/drawing/2014/main" id="{C2B30CC4-AD6C-312F-77CA-D4A032926272}"/>
              </a:ext>
            </a:extLst>
          </p:cNvPr>
          <p:cNvSpPr/>
          <p:nvPr/>
        </p:nvSpPr>
        <p:spPr>
          <a:xfrm>
            <a:off x="1364107" y="33719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8" name="Google Shape;380;p22">
            <a:extLst>
              <a:ext uri="{FF2B5EF4-FFF2-40B4-BE49-F238E27FC236}">
                <a16:creationId xmlns:a16="http://schemas.microsoft.com/office/drawing/2014/main" id="{EB0C81CD-50FA-3BBA-F8A3-C96F3A29BA9D}"/>
              </a:ext>
            </a:extLst>
          </p:cNvPr>
          <p:cNvSpPr/>
          <p:nvPr/>
        </p:nvSpPr>
        <p:spPr>
          <a:xfrm>
            <a:off x="5630254" y="3000390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4C021E-12A7-1FB5-422C-19ABABA00D40}"/>
              </a:ext>
            </a:extLst>
          </p:cNvPr>
          <p:cNvGrpSpPr/>
          <p:nvPr/>
        </p:nvGrpSpPr>
        <p:grpSpPr>
          <a:xfrm>
            <a:off x="3206626" y="909017"/>
            <a:ext cx="2507784" cy="1302761"/>
            <a:chOff x="374965" y="1222970"/>
            <a:chExt cx="2507784" cy="1302761"/>
          </a:xfrm>
        </p:grpSpPr>
        <p:sp>
          <p:nvSpPr>
            <p:cNvPr id="73" name="Google Shape;6353;p63">
              <a:extLst>
                <a:ext uri="{FF2B5EF4-FFF2-40B4-BE49-F238E27FC236}">
                  <a16:creationId xmlns:a16="http://schemas.microsoft.com/office/drawing/2014/main" id="{3CAEAF15-E392-962B-51A8-5FD69090E426}"/>
                </a:ext>
              </a:extLst>
            </p:cNvPr>
            <p:cNvSpPr/>
            <p:nvPr/>
          </p:nvSpPr>
          <p:spPr>
            <a:xfrm>
              <a:off x="374965" y="122297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54;p63">
              <a:extLst>
                <a:ext uri="{FF2B5EF4-FFF2-40B4-BE49-F238E27FC236}">
                  <a16:creationId xmlns:a16="http://schemas.microsoft.com/office/drawing/2014/main" id="{26DA2EE1-BC26-2AE1-7694-53DE09DC1B5B}"/>
                </a:ext>
              </a:extLst>
            </p:cNvPr>
            <p:cNvSpPr/>
            <p:nvPr/>
          </p:nvSpPr>
          <p:spPr>
            <a:xfrm>
              <a:off x="527365" y="1486864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55;p63">
              <a:extLst>
                <a:ext uri="{FF2B5EF4-FFF2-40B4-BE49-F238E27FC236}">
                  <a16:creationId xmlns:a16="http://schemas.microsoft.com/office/drawing/2014/main" id="{388C9007-B6FB-47BD-B0AF-B5B76FE8F4E5}"/>
                </a:ext>
              </a:extLst>
            </p:cNvPr>
            <p:cNvSpPr/>
            <p:nvPr/>
          </p:nvSpPr>
          <p:spPr>
            <a:xfrm>
              <a:off x="754855" y="1745431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56;p63">
              <a:extLst>
                <a:ext uri="{FF2B5EF4-FFF2-40B4-BE49-F238E27FC236}">
                  <a16:creationId xmlns:a16="http://schemas.microsoft.com/office/drawing/2014/main" id="{36C7A46C-8877-BC16-04E0-E464A3281284}"/>
                </a:ext>
              </a:extLst>
            </p:cNvPr>
            <p:cNvSpPr/>
            <p:nvPr/>
          </p:nvSpPr>
          <p:spPr>
            <a:xfrm>
              <a:off x="2102449" y="1374967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6353;p63">
            <a:extLst>
              <a:ext uri="{FF2B5EF4-FFF2-40B4-BE49-F238E27FC236}">
                <a16:creationId xmlns:a16="http://schemas.microsoft.com/office/drawing/2014/main" id="{E213554E-822F-3FE2-6AFF-392C5CB93A3D}"/>
              </a:ext>
            </a:extLst>
          </p:cNvPr>
          <p:cNvSpPr/>
          <p:nvPr/>
        </p:nvSpPr>
        <p:spPr>
          <a:xfrm>
            <a:off x="1944671" y="349399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80;p22">
            <a:extLst>
              <a:ext uri="{FF2B5EF4-FFF2-40B4-BE49-F238E27FC236}">
                <a16:creationId xmlns:a16="http://schemas.microsoft.com/office/drawing/2014/main" id="{FDA3B4DD-0207-56FE-C487-387389FA15CF}"/>
              </a:ext>
            </a:extLst>
          </p:cNvPr>
          <p:cNvSpPr/>
          <p:nvPr/>
        </p:nvSpPr>
        <p:spPr>
          <a:xfrm>
            <a:off x="5782654" y="313775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774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380;p22">
            <a:extLst>
              <a:ext uri="{FF2B5EF4-FFF2-40B4-BE49-F238E27FC236}">
                <a16:creationId xmlns:a16="http://schemas.microsoft.com/office/drawing/2014/main" id="{889F6DDA-E3B8-93B7-6107-E051A35F47C1}"/>
              </a:ext>
            </a:extLst>
          </p:cNvPr>
          <p:cNvSpPr/>
          <p:nvPr/>
        </p:nvSpPr>
        <p:spPr>
          <a:xfrm>
            <a:off x="140234" y="467590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4" name="Google Shape;6356;p63">
            <a:extLst>
              <a:ext uri="{FF2B5EF4-FFF2-40B4-BE49-F238E27FC236}">
                <a16:creationId xmlns:a16="http://schemas.microsoft.com/office/drawing/2014/main" id="{C44729DD-63E9-3C15-26D5-98353B3110CA}"/>
              </a:ext>
            </a:extLst>
          </p:cNvPr>
          <p:cNvSpPr/>
          <p:nvPr/>
        </p:nvSpPr>
        <p:spPr>
          <a:xfrm>
            <a:off x="357691" y="-22380"/>
            <a:ext cx="366200" cy="35622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356;p63">
            <a:extLst>
              <a:ext uri="{FF2B5EF4-FFF2-40B4-BE49-F238E27FC236}">
                <a16:creationId xmlns:a16="http://schemas.microsoft.com/office/drawing/2014/main" id="{3B21DDE1-D1E9-7B0B-390C-54B84D8C884F}"/>
              </a:ext>
            </a:extLst>
          </p:cNvPr>
          <p:cNvSpPr/>
          <p:nvPr/>
        </p:nvSpPr>
        <p:spPr>
          <a:xfrm>
            <a:off x="357691" y="597567"/>
            <a:ext cx="504725" cy="51629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356;p63">
            <a:extLst>
              <a:ext uri="{FF2B5EF4-FFF2-40B4-BE49-F238E27FC236}">
                <a16:creationId xmlns:a16="http://schemas.microsoft.com/office/drawing/2014/main" id="{9DCE45C8-F59B-1E3C-DF44-CF5BDA0558E6}"/>
              </a:ext>
            </a:extLst>
          </p:cNvPr>
          <p:cNvSpPr/>
          <p:nvPr/>
        </p:nvSpPr>
        <p:spPr>
          <a:xfrm>
            <a:off x="357691" y="1377582"/>
            <a:ext cx="780300" cy="780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AEA176-C5B5-1C8A-95CA-ED66AC32386A}"/>
              </a:ext>
            </a:extLst>
          </p:cNvPr>
          <p:cNvGrpSpPr/>
          <p:nvPr/>
        </p:nvGrpSpPr>
        <p:grpSpPr>
          <a:xfrm>
            <a:off x="1428288" y="2723036"/>
            <a:ext cx="574843" cy="559319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AD768B5-65D5-0739-D17C-CEACCE1D4069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3" name="Google Shape;6353;p63">
                <a:extLst>
                  <a:ext uri="{FF2B5EF4-FFF2-40B4-BE49-F238E27FC236}">
                    <a16:creationId xmlns:a16="http://schemas.microsoft.com/office/drawing/2014/main" id="{FC1E47E4-D1E9-8FA9-57A2-6316BB2D0E75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54;p63">
                <a:extLst>
                  <a:ext uri="{FF2B5EF4-FFF2-40B4-BE49-F238E27FC236}">
                    <a16:creationId xmlns:a16="http://schemas.microsoft.com/office/drawing/2014/main" id="{502EED8E-070C-FFE9-034F-A8DC1240230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55;p63">
                <a:extLst>
                  <a:ext uri="{FF2B5EF4-FFF2-40B4-BE49-F238E27FC236}">
                    <a16:creationId xmlns:a16="http://schemas.microsoft.com/office/drawing/2014/main" id="{EF7BDE2C-FAE8-AB44-34E4-F83BB64A656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56;p63">
                <a:extLst>
                  <a:ext uri="{FF2B5EF4-FFF2-40B4-BE49-F238E27FC236}">
                    <a16:creationId xmlns:a16="http://schemas.microsoft.com/office/drawing/2014/main" id="{8683C710-2B56-7E0B-EB98-8FBC172EBD00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E84B01F-7A0E-C19A-9874-35E449E2D3BA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49" name="Google Shape;6353;p63">
                <a:extLst>
                  <a:ext uri="{FF2B5EF4-FFF2-40B4-BE49-F238E27FC236}">
                    <a16:creationId xmlns:a16="http://schemas.microsoft.com/office/drawing/2014/main" id="{9FA2B377-786B-6C8D-384A-30406A87B054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4;p63">
                <a:extLst>
                  <a:ext uri="{FF2B5EF4-FFF2-40B4-BE49-F238E27FC236}">
                    <a16:creationId xmlns:a16="http://schemas.microsoft.com/office/drawing/2014/main" id="{68DAA7F1-B0A4-CD8B-CB50-6C9A809DDA0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55;p63">
                <a:extLst>
                  <a:ext uri="{FF2B5EF4-FFF2-40B4-BE49-F238E27FC236}">
                    <a16:creationId xmlns:a16="http://schemas.microsoft.com/office/drawing/2014/main" id="{434015E7-28E9-E2B8-1717-2A9C6868CBF6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56;p63">
                <a:extLst>
                  <a:ext uri="{FF2B5EF4-FFF2-40B4-BE49-F238E27FC236}">
                    <a16:creationId xmlns:a16="http://schemas.microsoft.com/office/drawing/2014/main" id="{DF3FEF1B-C833-CADB-8078-D84EC06DBF4D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189FF7-B79C-41EE-D5E5-8C5F2415A77C}"/>
              </a:ext>
            </a:extLst>
          </p:cNvPr>
          <p:cNvGrpSpPr/>
          <p:nvPr/>
        </p:nvGrpSpPr>
        <p:grpSpPr>
          <a:xfrm>
            <a:off x="1406159" y="3658287"/>
            <a:ext cx="852539" cy="884920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8CD2290-72D6-2C53-A736-8D3677272E7F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4" name="Google Shape;6353;p63">
                <a:extLst>
                  <a:ext uri="{FF2B5EF4-FFF2-40B4-BE49-F238E27FC236}">
                    <a16:creationId xmlns:a16="http://schemas.microsoft.com/office/drawing/2014/main" id="{4991225B-BDD6-30D3-8AF9-1FBCCBE4C8D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54;p63">
                <a:extLst>
                  <a:ext uri="{FF2B5EF4-FFF2-40B4-BE49-F238E27FC236}">
                    <a16:creationId xmlns:a16="http://schemas.microsoft.com/office/drawing/2014/main" id="{30EA9E81-8EB0-3719-358A-28B5140EEE9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355;p63">
                <a:extLst>
                  <a:ext uri="{FF2B5EF4-FFF2-40B4-BE49-F238E27FC236}">
                    <a16:creationId xmlns:a16="http://schemas.microsoft.com/office/drawing/2014/main" id="{86321F87-C83A-12F3-9734-F9E3DF436B4D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356;p63">
                <a:extLst>
                  <a:ext uri="{FF2B5EF4-FFF2-40B4-BE49-F238E27FC236}">
                    <a16:creationId xmlns:a16="http://schemas.microsoft.com/office/drawing/2014/main" id="{A556E466-6890-A9F2-064E-09B38DEFFCCB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A3B45FB-D15A-59FD-7C11-EA70EFC12C30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0" name="Google Shape;6353;p63">
                <a:extLst>
                  <a:ext uri="{FF2B5EF4-FFF2-40B4-BE49-F238E27FC236}">
                    <a16:creationId xmlns:a16="http://schemas.microsoft.com/office/drawing/2014/main" id="{C2ED9BD5-D572-7D64-36A6-706FE7405C7F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54;p63">
                <a:extLst>
                  <a:ext uri="{FF2B5EF4-FFF2-40B4-BE49-F238E27FC236}">
                    <a16:creationId xmlns:a16="http://schemas.microsoft.com/office/drawing/2014/main" id="{15E77444-7E11-F78C-A60A-B99E93A2CF7C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55;p63">
                <a:extLst>
                  <a:ext uri="{FF2B5EF4-FFF2-40B4-BE49-F238E27FC236}">
                    <a16:creationId xmlns:a16="http://schemas.microsoft.com/office/drawing/2014/main" id="{E7B787FD-0531-E206-EC49-698F27CF136F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56;p63">
                <a:extLst>
                  <a:ext uri="{FF2B5EF4-FFF2-40B4-BE49-F238E27FC236}">
                    <a16:creationId xmlns:a16="http://schemas.microsoft.com/office/drawing/2014/main" id="{CFD4E60E-230D-A3C9-8390-977CFE4147BE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4CB36E9-D407-111E-B32A-2653F4E0BC0A}"/>
              </a:ext>
            </a:extLst>
          </p:cNvPr>
          <p:cNvGrpSpPr/>
          <p:nvPr/>
        </p:nvGrpSpPr>
        <p:grpSpPr>
          <a:xfrm>
            <a:off x="1400657" y="4767514"/>
            <a:ext cx="1301490" cy="1302751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E81EAC6-D698-6104-29E1-A9D8621514F1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75" name="Google Shape;6353;p63">
                <a:extLst>
                  <a:ext uri="{FF2B5EF4-FFF2-40B4-BE49-F238E27FC236}">
                    <a16:creationId xmlns:a16="http://schemas.microsoft.com/office/drawing/2014/main" id="{C0A827E8-63B6-FC0E-4265-BBEAB5B56D93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54;p63">
                <a:extLst>
                  <a:ext uri="{FF2B5EF4-FFF2-40B4-BE49-F238E27FC236}">
                    <a16:creationId xmlns:a16="http://schemas.microsoft.com/office/drawing/2014/main" id="{8C7C027B-EB65-D7DC-AD7E-1BCFE338DBFC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55;p63">
                <a:extLst>
                  <a:ext uri="{FF2B5EF4-FFF2-40B4-BE49-F238E27FC236}">
                    <a16:creationId xmlns:a16="http://schemas.microsoft.com/office/drawing/2014/main" id="{E07794D4-8953-C568-A3F4-B662B890C6E8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56;p63">
                <a:extLst>
                  <a:ext uri="{FF2B5EF4-FFF2-40B4-BE49-F238E27FC236}">
                    <a16:creationId xmlns:a16="http://schemas.microsoft.com/office/drawing/2014/main" id="{A6A3C8F7-A05C-4EB3-3D76-9FA877CC8462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B168F2-673F-F800-6AFD-97314F575AB2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71" name="Google Shape;6353;p63">
                <a:extLst>
                  <a:ext uri="{FF2B5EF4-FFF2-40B4-BE49-F238E27FC236}">
                    <a16:creationId xmlns:a16="http://schemas.microsoft.com/office/drawing/2014/main" id="{3A6BB741-99E7-B8E4-E6C9-8B223888C38D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354;p63">
                <a:extLst>
                  <a:ext uri="{FF2B5EF4-FFF2-40B4-BE49-F238E27FC236}">
                    <a16:creationId xmlns:a16="http://schemas.microsoft.com/office/drawing/2014/main" id="{9BD55E97-5469-CF7D-7E58-B58001A47CC4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355;p63">
                <a:extLst>
                  <a:ext uri="{FF2B5EF4-FFF2-40B4-BE49-F238E27FC236}">
                    <a16:creationId xmlns:a16="http://schemas.microsoft.com/office/drawing/2014/main" id="{4744DDD4-FCF2-4BC0-4ACF-A761C053C9A6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356;p63">
                <a:extLst>
                  <a:ext uri="{FF2B5EF4-FFF2-40B4-BE49-F238E27FC236}">
                    <a16:creationId xmlns:a16="http://schemas.microsoft.com/office/drawing/2014/main" id="{F39D526F-657D-14EC-6ECD-8966B171C992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45B075D-7E24-766B-3C42-46AC3B749572}"/>
              </a:ext>
            </a:extLst>
          </p:cNvPr>
          <p:cNvGrpSpPr/>
          <p:nvPr/>
        </p:nvGrpSpPr>
        <p:grpSpPr>
          <a:xfrm>
            <a:off x="9171848" y="3941905"/>
            <a:ext cx="652592" cy="667549"/>
            <a:chOff x="185513" y="1337500"/>
            <a:chExt cx="1008900" cy="1008900"/>
          </a:xfrm>
        </p:grpSpPr>
        <p:sp>
          <p:nvSpPr>
            <p:cNvPr id="80" name="Google Shape;6353;p63">
              <a:extLst>
                <a:ext uri="{FF2B5EF4-FFF2-40B4-BE49-F238E27FC236}">
                  <a16:creationId xmlns:a16="http://schemas.microsoft.com/office/drawing/2014/main" id="{B93608A0-3516-F59F-0FAE-83DB45ED790C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54;p63">
              <a:extLst>
                <a:ext uri="{FF2B5EF4-FFF2-40B4-BE49-F238E27FC236}">
                  <a16:creationId xmlns:a16="http://schemas.microsoft.com/office/drawing/2014/main" id="{81A4146F-4797-F25F-F05C-D4A3275F6ED3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355;p63">
              <a:extLst>
                <a:ext uri="{FF2B5EF4-FFF2-40B4-BE49-F238E27FC236}">
                  <a16:creationId xmlns:a16="http://schemas.microsoft.com/office/drawing/2014/main" id="{A35EF803-BC69-EADB-54A5-F9E6BAAC985D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356;p63">
              <a:extLst>
                <a:ext uri="{FF2B5EF4-FFF2-40B4-BE49-F238E27FC236}">
                  <a16:creationId xmlns:a16="http://schemas.microsoft.com/office/drawing/2014/main" id="{5BAEB447-7760-153E-8991-34DCE7809AA9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224F294-A7BB-308F-667C-9E74CA8F9580}"/>
              </a:ext>
            </a:extLst>
          </p:cNvPr>
          <p:cNvGrpSpPr/>
          <p:nvPr/>
        </p:nvGrpSpPr>
        <p:grpSpPr>
          <a:xfrm>
            <a:off x="9144193" y="5007883"/>
            <a:ext cx="1008900" cy="1008900"/>
            <a:chOff x="185513" y="1337500"/>
            <a:chExt cx="1008900" cy="1008900"/>
          </a:xfrm>
        </p:grpSpPr>
        <p:sp>
          <p:nvSpPr>
            <p:cNvPr id="85" name="Google Shape;6353;p63">
              <a:extLst>
                <a:ext uri="{FF2B5EF4-FFF2-40B4-BE49-F238E27FC236}">
                  <a16:creationId xmlns:a16="http://schemas.microsoft.com/office/drawing/2014/main" id="{E5F640A5-B3C8-FD39-FF93-C8DA50AE8288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354;p63">
              <a:extLst>
                <a:ext uri="{FF2B5EF4-FFF2-40B4-BE49-F238E27FC236}">
                  <a16:creationId xmlns:a16="http://schemas.microsoft.com/office/drawing/2014/main" id="{8E6AB247-CEA5-53A6-F760-82114E6E6D61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355;p63">
              <a:extLst>
                <a:ext uri="{FF2B5EF4-FFF2-40B4-BE49-F238E27FC236}">
                  <a16:creationId xmlns:a16="http://schemas.microsoft.com/office/drawing/2014/main" id="{36100BC1-94D0-375B-C61D-64EA345C60B5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356;p63">
              <a:extLst>
                <a:ext uri="{FF2B5EF4-FFF2-40B4-BE49-F238E27FC236}">
                  <a16:creationId xmlns:a16="http://schemas.microsoft.com/office/drawing/2014/main" id="{9B2FBF57-1EF9-9DBD-1C2D-ABCDB7F607AC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9DE621-825D-23DF-AFDD-5FF0CF22F452}"/>
              </a:ext>
            </a:extLst>
          </p:cNvPr>
          <p:cNvGrpSpPr/>
          <p:nvPr/>
        </p:nvGrpSpPr>
        <p:grpSpPr>
          <a:xfrm>
            <a:off x="4874432" y="6308492"/>
            <a:ext cx="473483" cy="460586"/>
            <a:chOff x="185513" y="1337500"/>
            <a:chExt cx="1008900" cy="1008900"/>
          </a:xfrm>
        </p:grpSpPr>
        <p:sp>
          <p:nvSpPr>
            <p:cNvPr id="90" name="Google Shape;6353;p63">
              <a:extLst>
                <a:ext uri="{FF2B5EF4-FFF2-40B4-BE49-F238E27FC236}">
                  <a16:creationId xmlns:a16="http://schemas.microsoft.com/office/drawing/2014/main" id="{4A3B700D-703D-5736-1F7F-73D8FB226D42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54;p63">
              <a:extLst>
                <a:ext uri="{FF2B5EF4-FFF2-40B4-BE49-F238E27FC236}">
                  <a16:creationId xmlns:a16="http://schemas.microsoft.com/office/drawing/2014/main" id="{EEF45820-66A4-8259-8CA8-C1EA351B45B4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355;p63">
              <a:extLst>
                <a:ext uri="{FF2B5EF4-FFF2-40B4-BE49-F238E27FC236}">
                  <a16:creationId xmlns:a16="http://schemas.microsoft.com/office/drawing/2014/main" id="{9EE3C54C-CED3-0324-542B-51B9DD877592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356;p63">
              <a:extLst>
                <a:ext uri="{FF2B5EF4-FFF2-40B4-BE49-F238E27FC236}">
                  <a16:creationId xmlns:a16="http://schemas.microsoft.com/office/drawing/2014/main" id="{D4D84FA2-E528-CE3E-4B9A-FF25F1219C82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43C9D2-2B8B-DC8A-477B-6489082831B2}"/>
              </a:ext>
            </a:extLst>
          </p:cNvPr>
          <p:cNvGrpSpPr/>
          <p:nvPr/>
        </p:nvGrpSpPr>
        <p:grpSpPr>
          <a:xfrm>
            <a:off x="5821065" y="107725"/>
            <a:ext cx="1717575" cy="3321275"/>
            <a:chOff x="3015513" y="325706"/>
            <a:chExt cx="1717575" cy="3321275"/>
          </a:xfrm>
        </p:grpSpPr>
        <p:sp>
          <p:nvSpPr>
            <p:cNvPr id="104" name="Google Shape;380;p22">
              <a:extLst>
                <a:ext uri="{FF2B5EF4-FFF2-40B4-BE49-F238E27FC236}">
                  <a16:creationId xmlns:a16="http://schemas.microsoft.com/office/drawing/2014/main" id="{1825177C-8A20-CB62-59D7-EE11751055B2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2" name="Google Shape;6356;p63">
              <a:extLst>
                <a:ext uri="{FF2B5EF4-FFF2-40B4-BE49-F238E27FC236}">
                  <a16:creationId xmlns:a16="http://schemas.microsoft.com/office/drawing/2014/main" id="{166D62BB-2B8F-78C3-DD70-550CE6F8DBFB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356;p63">
              <a:extLst>
                <a:ext uri="{FF2B5EF4-FFF2-40B4-BE49-F238E27FC236}">
                  <a16:creationId xmlns:a16="http://schemas.microsoft.com/office/drawing/2014/main" id="{45862482-B885-4E83-3D99-A941B451D276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356;p63">
              <a:extLst>
                <a:ext uri="{FF2B5EF4-FFF2-40B4-BE49-F238E27FC236}">
                  <a16:creationId xmlns:a16="http://schemas.microsoft.com/office/drawing/2014/main" id="{7B385A5E-895F-55A8-DED5-ABBC069DF215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6356;p63">
            <a:extLst>
              <a:ext uri="{FF2B5EF4-FFF2-40B4-BE49-F238E27FC236}">
                <a16:creationId xmlns:a16="http://schemas.microsoft.com/office/drawing/2014/main" id="{D16CA706-7437-90CD-6F34-BB44705F2BAF}"/>
              </a:ext>
            </a:extLst>
          </p:cNvPr>
          <p:cNvSpPr/>
          <p:nvPr/>
        </p:nvSpPr>
        <p:spPr>
          <a:xfrm rot="16200000">
            <a:off x="5638156" y="5692553"/>
            <a:ext cx="366200" cy="3562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6356;p63">
            <a:extLst>
              <a:ext uri="{FF2B5EF4-FFF2-40B4-BE49-F238E27FC236}">
                <a16:creationId xmlns:a16="http://schemas.microsoft.com/office/drawing/2014/main" id="{CC7007AE-1A61-CB91-8EAC-807B1F9D3B1D}"/>
              </a:ext>
            </a:extLst>
          </p:cNvPr>
          <p:cNvSpPr/>
          <p:nvPr/>
        </p:nvSpPr>
        <p:spPr>
          <a:xfrm>
            <a:off x="4813364" y="6137313"/>
            <a:ext cx="504725" cy="51629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6356;p63">
            <a:extLst>
              <a:ext uri="{FF2B5EF4-FFF2-40B4-BE49-F238E27FC236}">
                <a16:creationId xmlns:a16="http://schemas.microsoft.com/office/drawing/2014/main" id="{7CE36A1F-0371-E471-15DB-0B5C4E1A1932}"/>
              </a:ext>
            </a:extLst>
          </p:cNvPr>
          <p:cNvSpPr/>
          <p:nvPr/>
        </p:nvSpPr>
        <p:spPr>
          <a:xfrm>
            <a:off x="4458687" y="5052453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4CC59AB1-9D04-7A18-AECA-F8DB4CD204F3}"/>
              </a:ext>
            </a:extLst>
          </p:cNvPr>
          <p:cNvSpPr/>
          <p:nvPr/>
        </p:nvSpPr>
        <p:spPr>
          <a:xfrm rot="2282344">
            <a:off x="7323603" y="5174087"/>
            <a:ext cx="625445" cy="37304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5767718-9D40-0770-236C-7C7176FE5F00}"/>
              </a:ext>
            </a:extLst>
          </p:cNvPr>
          <p:cNvGrpSpPr/>
          <p:nvPr/>
        </p:nvGrpSpPr>
        <p:grpSpPr>
          <a:xfrm>
            <a:off x="5897463" y="176355"/>
            <a:ext cx="1717575" cy="3321275"/>
            <a:chOff x="3015513" y="325706"/>
            <a:chExt cx="1717575" cy="3321275"/>
          </a:xfrm>
        </p:grpSpPr>
        <p:sp>
          <p:nvSpPr>
            <p:cNvPr id="151" name="Google Shape;380;p22">
              <a:extLst>
                <a:ext uri="{FF2B5EF4-FFF2-40B4-BE49-F238E27FC236}">
                  <a16:creationId xmlns:a16="http://schemas.microsoft.com/office/drawing/2014/main" id="{F99F93EE-9FF4-9CB6-C2D9-B28B7B05D044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52" name="Google Shape;6356;p63">
              <a:extLst>
                <a:ext uri="{FF2B5EF4-FFF2-40B4-BE49-F238E27FC236}">
                  <a16:creationId xmlns:a16="http://schemas.microsoft.com/office/drawing/2014/main" id="{862A1166-77E9-EF19-EDAF-69DB5D32B30B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356;p63">
              <a:extLst>
                <a:ext uri="{FF2B5EF4-FFF2-40B4-BE49-F238E27FC236}">
                  <a16:creationId xmlns:a16="http://schemas.microsoft.com/office/drawing/2014/main" id="{F27FBCA7-CFDA-BE43-744A-13CC433B228A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356;p63">
              <a:extLst>
                <a:ext uri="{FF2B5EF4-FFF2-40B4-BE49-F238E27FC236}">
                  <a16:creationId xmlns:a16="http://schemas.microsoft.com/office/drawing/2014/main" id="{8680CA63-A71A-BBD0-D6A6-8D49093A79B3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CACE50F-CDB3-49B8-08FD-14E8F88747C9}"/>
              </a:ext>
            </a:extLst>
          </p:cNvPr>
          <p:cNvGrpSpPr/>
          <p:nvPr/>
        </p:nvGrpSpPr>
        <p:grpSpPr>
          <a:xfrm>
            <a:off x="5973465" y="260125"/>
            <a:ext cx="1717575" cy="3321275"/>
            <a:chOff x="3015513" y="325706"/>
            <a:chExt cx="1717575" cy="3321275"/>
          </a:xfrm>
        </p:grpSpPr>
        <p:sp>
          <p:nvSpPr>
            <p:cNvPr id="176" name="Google Shape;380;p22">
              <a:extLst>
                <a:ext uri="{FF2B5EF4-FFF2-40B4-BE49-F238E27FC236}">
                  <a16:creationId xmlns:a16="http://schemas.microsoft.com/office/drawing/2014/main" id="{7D321390-48EE-71AC-921A-E6702D52BCB2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77" name="Google Shape;6356;p63">
              <a:extLst>
                <a:ext uri="{FF2B5EF4-FFF2-40B4-BE49-F238E27FC236}">
                  <a16:creationId xmlns:a16="http://schemas.microsoft.com/office/drawing/2014/main" id="{4A33653D-559C-2E14-6EFF-68A0CDB6BC75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356;p63">
              <a:extLst>
                <a:ext uri="{FF2B5EF4-FFF2-40B4-BE49-F238E27FC236}">
                  <a16:creationId xmlns:a16="http://schemas.microsoft.com/office/drawing/2014/main" id="{E48F5276-4989-8C9A-8209-D5C10AD1D184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356;p63">
              <a:extLst>
                <a:ext uri="{FF2B5EF4-FFF2-40B4-BE49-F238E27FC236}">
                  <a16:creationId xmlns:a16="http://schemas.microsoft.com/office/drawing/2014/main" id="{DB296898-DD8E-4A2D-C1A7-A5D506F970FA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8528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FED075-5284-D1A7-29C2-44568DDADE30}"/>
              </a:ext>
            </a:extLst>
          </p:cNvPr>
          <p:cNvGrpSpPr/>
          <p:nvPr/>
        </p:nvGrpSpPr>
        <p:grpSpPr>
          <a:xfrm>
            <a:off x="8457265" y="953171"/>
            <a:ext cx="2492723" cy="4049806"/>
            <a:chOff x="2604126" y="336994"/>
            <a:chExt cx="2030230" cy="4049806"/>
          </a:xfrm>
          <a:gradFill>
            <a:gsLst>
              <a:gs pos="0">
                <a:schemeClr val="bg2">
                  <a:alpha val="0"/>
                </a:scheme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</p:grpSpPr>
        <p:sp>
          <p:nvSpPr>
            <p:cNvPr id="116" name="Google Shape;380;p22">
              <a:extLst>
                <a:ext uri="{FF2B5EF4-FFF2-40B4-BE49-F238E27FC236}">
                  <a16:creationId xmlns:a16="http://schemas.microsoft.com/office/drawing/2014/main" id="{94A66406-6026-6E31-31DC-F8EC589FCFF4}"/>
                </a:ext>
              </a:extLst>
            </p:cNvPr>
            <p:cNvSpPr/>
            <p:nvPr/>
          </p:nvSpPr>
          <p:spPr>
            <a:xfrm>
              <a:off x="2604126" y="336994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8" name="Google Shape;380;p22">
              <a:extLst>
                <a:ext uri="{FF2B5EF4-FFF2-40B4-BE49-F238E27FC236}">
                  <a16:creationId xmlns:a16="http://schemas.microsoft.com/office/drawing/2014/main" id="{2558CC0F-2132-2866-BCE3-FBD4E63E9C14}"/>
                </a:ext>
              </a:extLst>
            </p:cNvPr>
            <p:cNvSpPr/>
            <p:nvPr/>
          </p:nvSpPr>
          <p:spPr>
            <a:xfrm>
              <a:off x="2706829" y="417315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9" name="Google Shape;380;p22">
              <a:extLst>
                <a:ext uri="{FF2B5EF4-FFF2-40B4-BE49-F238E27FC236}">
                  <a16:creationId xmlns:a16="http://schemas.microsoft.com/office/drawing/2014/main" id="{48A62DAC-D34F-2EFB-2911-B48A46AF5FC8}"/>
                </a:ext>
              </a:extLst>
            </p:cNvPr>
            <p:cNvSpPr/>
            <p:nvPr/>
          </p:nvSpPr>
          <p:spPr>
            <a:xfrm>
              <a:off x="2820710" y="512833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20" name="Google Shape;380;p22">
              <a:extLst>
                <a:ext uri="{FF2B5EF4-FFF2-40B4-BE49-F238E27FC236}">
                  <a16:creationId xmlns:a16="http://schemas.microsoft.com/office/drawing/2014/main" id="{912FA1C9-ED33-92A0-74CA-1F21C3068E9B}"/>
                </a:ext>
              </a:extLst>
            </p:cNvPr>
            <p:cNvSpPr/>
            <p:nvPr/>
          </p:nvSpPr>
          <p:spPr>
            <a:xfrm>
              <a:off x="2916781" y="587461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5A1B61C-ECEA-27CA-7B48-35E6A8B5608D}"/>
              </a:ext>
            </a:extLst>
          </p:cNvPr>
          <p:cNvGrpSpPr/>
          <p:nvPr/>
        </p:nvGrpSpPr>
        <p:grpSpPr>
          <a:xfrm>
            <a:off x="2133228" y="2139732"/>
            <a:ext cx="1012789" cy="3030280"/>
            <a:chOff x="3399327" y="2890506"/>
            <a:chExt cx="1012789" cy="303028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5CEE26-5F7B-F4FB-B047-CE7C013D49C0}"/>
                </a:ext>
              </a:extLst>
            </p:cNvPr>
            <p:cNvGrpSpPr/>
            <p:nvPr/>
          </p:nvGrpSpPr>
          <p:grpSpPr>
            <a:xfrm>
              <a:off x="3399327" y="2890506"/>
              <a:ext cx="758863" cy="2785835"/>
              <a:chOff x="3776399" y="2200942"/>
              <a:chExt cx="758863" cy="2785835"/>
            </a:xfrm>
          </p:grpSpPr>
          <p:sp>
            <p:nvSpPr>
              <p:cNvPr id="43" name="Google Shape;1805;p30">
                <a:extLst>
                  <a:ext uri="{FF2B5EF4-FFF2-40B4-BE49-F238E27FC236}">
                    <a16:creationId xmlns:a16="http://schemas.microsoft.com/office/drawing/2014/main" id="{5010C756-2728-09FD-37D3-F58C678E5A5C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805;p30">
                <a:extLst>
                  <a:ext uri="{FF2B5EF4-FFF2-40B4-BE49-F238E27FC236}">
                    <a16:creationId xmlns:a16="http://schemas.microsoft.com/office/drawing/2014/main" id="{AEF7C0CD-DF86-F220-F6BB-DCE72701851F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805;p30">
                <a:extLst>
                  <a:ext uri="{FF2B5EF4-FFF2-40B4-BE49-F238E27FC236}">
                    <a16:creationId xmlns:a16="http://schemas.microsoft.com/office/drawing/2014/main" id="{272C1864-F804-7308-0C91-DE0A3FC48217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03F287E-0F68-D072-FA34-058C16C6C18D}"/>
                </a:ext>
              </a:extLst>
            </p:cNvPr>
            <p:cNvGrpSpPr/>
            <p:nvPr/>
          </p:nvGrpSpPr>
          <p:grpSpPr>
            <a:xfrm>
              <a:off x="3468090" y="2948140"/>
              <a:ext cx="758863" cy="2785835"/>
              <a:chOff x="3776399" y="2200942"/>
              <a:chExt cx="758863" cy="2785835"/>
            </a:xfrm>
          </p:grpSpPr>
          <p:sp>
            <p:nvSpPr>
              <p:cNvPr id="89" name="Google Shape;1805;p30">
                <a:extLst>
                  <a:ext uri="{FF2B5EF4-FFF2-40B4-BE49-F238E27FC236}">
                    <a16:creationId xmlns:a16="http://schemas.microsoft.com/office/drawing/2014/main" id="{522B8292-2DAF-92A2-A47C-31C9E973C0BF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1805;p30">
                <a:extLst>
                  <a:ext uri="{FF2B5EF4-FFF2-40B4-BE49-F238E27FC236}">
                    <a16:creationId xmlns:a16="http://schemas.microsoft.com/office/drawing/2014/main" id="{D75430A6-6C5D-B2B3-B31B-A2E4D3676241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805;p30">
                <a:extLst>
                  <a:ext uri="{FF2B5EF4-FFF2-40B4-BE49-F238E27FC236}">
                    <a16:creationId xmlns:a16="http://schemas.microsoft.com/office/drawing/2014/main" id="{DDA9B18D-4EAC-6D92-3A15-62A4CD83C11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510F447-7CE7-C28C-F0EE-6C9550A773E0}"/>
                </a:ext>
              </a:extLst>
            </p:cNvPr>
            <p:cNvGrpSpPr/>
            <p:nvPr/>
          </p:nvGrpSpPr>
          <p:grpSpPr>
            <a:xfrm>
              <a:off x="3530991" y="3008952"/>
              <a:ext cx="758863" cy="2785835"/>
              <a:chOff x="3776399" y="2200942"/>
              <a:chExt cx="758863" cy="2785835"/>
            </a:xfrm>
          </p:grpSpPr>
          <p:sp>
            <p:nvSpPr>
              <p:cNvPr id="93" name="Google Shape;1805;p30">
                <a:extLst>
                  <a:ext uri="{FF2B5EF4-FFF2-40B4-BE49-F238E27FC236}">
                    <a16:creationId xmlns:a16="http://schemas.microsoft.com/office/drawing/2014/main" id="{FBEA4552-DC48-3D35-C8D3-9911496738C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1805;p30">
                <a:extLst>
                  <a:ext uri="{FF2B5EF4-FFF2-40B4-BE49-F238E27FC236}">
                    <a16:creationId xmlns:a16="http://schemas.microsoft.com/office/drawing/2014/main" id="{EE9B429B-98CD-D01D-FFB7-9B315CC7F60B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805;p30">
                <a:extLst>
                  <a:ext uri="{FF2B5EF4-FFF2-40B4-BE49-F238E27FC236}">
                    <a16:creationId xmlns:a16="http://schemas.microsoft.com/office/drawing/2014/main" id="{5D582903-83F7-B34C-35A7-968F517372E6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7B43BEA-BEA1-2323-3C34-313A5AE7C6E8}"/>
                </a:ext>
              </a:extLst>
            </p:cNvPr>
            <p:cNvGrpSpPr/>
            <p:nvPr/>
          </p:nvGrpSpPr>
          <p:grpSpPr>
            <a:xfrm>
              <a:off x="3589231" y="3068619"/>
              <a:ext cx="758863" cy="2785835"/>
              <a:chOff x="3776399" y="2200942"/>
              <a:chExt cx="758863" cy="2785835"/>
            </a:xfrm>
          </p:grpSpPr>
          <p:sp>
            <p:nvSpPr>
              <p:cNvPr id="97" name="Google Shape;1805;p30">
                <a:extLst>
                  <a:ext uri="{FF2B5EF4-FFF2-40B4-BE49-F238E27FC236}">
                    <a16:creationId xmlns:a16="http://schemas.microsoft.com/office/drawing/2014/main" id="{DCE69B42-CD94-F82B-43EB-07F1A1E945C1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805;p30">
                <a:extLst>
                  <a:ext uri="{FF2B5EF4-FFF2-40B4-BE49-F238E27FC236}">
                    <a16:creationId xmlns:a16="http://schemas.microsoft.com/office/drawing/2014/main" id="{27E64DD8-1777-BA29-FF26-4CBF0704256C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805;p30">
                <a:extLst>
                  <a:ext uri="{FF2B5EF4-FFF2-40B4-BE49-F238E27FC236}">
                    <a16:creationId xmlns:a16="http://schemas.microsoft.com/office/drawing/2014/main" id="{3D8CFA57-4805-41F5-0A07-3D06FAB14A86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3D68F83-FFC9-A23E-AA69-AA5CB7537479}"/>
                </a:ext>
              </a:extLst>
            </p:cNvPr>
            <p:cNvGrpSpPr/>
            <p:nvPr/>
          </p:nvGrpSpPr>
          <p:grpSpPr>
            <a:xfrm>
              <a:off x="3653253" y="3134951"/>
              <a:ext cx="758863" cy="2785835"/>
              <a:chOff x="3776399" y="2200942"/>
              <a:chExt cx="758863" cy="2785835"/>
            </a:xfrm>
          </p:grpSpPr>
          <p:sp>
            <p:nvSpPr>
              <p:cNvPr id="101" name="Google Shape;1805;p30">
                <a:extLst>
                  <a:ext uri="{FF2B5EF4-FFF2-40B4-BE49-F238E27FC236}">
                    <a16:creationId xmlns:a16="http://schemas.microsoft.com/office/drawing/2014/main" id="{281E2870-9794-F5C2-8731-D613ACC7956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805;p30">
                <a:extLst>
                  <a:ext uri="{FF2B5EF4-FFF2-40B4-BE49-F238E27FC236}">
                    <a16:creationId xmlns:a16="http://schemas.microsoft.com/office/drawing/2014/main" id="{6BC5AB74-9410-893A-A655-695BA7643D97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805;p30">
                <a:extLst>
                  <a:ext uri="{FF2B5EF4-FFF2-40B4-BE49-F238E27FC236}">
                    <a16:creationId xmlns:a16="http://schemas.microsoft.com/office/drawing/2014/main" id="{D85DA9D3-7673-C20E-EAB9-F8CFC8954B0F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4625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D9F537-5E7D-B892-55FF-C6445044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" y="315909"/>
            <a:ext cx="7603299" cy="6481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1D4A3-C11F-0A7F-84E5-CF46B602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10" y="3987504"/>
            <a:ext cx="3193451" cy="600478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A5D62407-2C01-6F2A-6AA0-81CCB5882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8206" y="31590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422208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94344</TotalTime>
  <Words>3513</Words>
  <Application>Microsoft Macintosh PowerPoint</Application>
  <PresentationFormat>Widescreen</PresentationFormat>
  <Paragraphs>566</Paragraphs>
  <Slides>82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-apple-system</vt:lpstr>
      <vt:lpstr>PingFang SC</vt:lpstr>
      <vt:lpstr>Arial</vt:lpstr>
      <vt:lpstr>Calibri</vt:lpstr>
      <vt:lpstr>Calibri Light</vt:lpstr>
      <vt:lpstr>Cambria Math</vt:lpstr>
      <vt:lpstr>Helvetica Neue</vt:lpstr>
      <vt:lpstr>Menlo</vt:lpstr>
      <vt:lpstr>Times New Roman</vt:lpstr>
      <vt:lpstr>Office Theme</vt:lpstr>
      <vt:lpstr>Extension of AirDet</vt:lpstr>
      <vt:lpstr>Sep 29 2022 Zihan </vt:lpstr>
      <vt:lpstr>Oct 6 2022 Zihan </vt:lpstr>
      <vt:lpstr>Next Move: 1. Try contrastive loss 2. Try support feature distillation 3. Try possible self-support matching application    </vt:lpstr>
      <vt:lpstr>Oct 20 2022 Zihan </vt:lpstr>
      <vt:lpstr>PowerPoint Presentation</vt:lpstr>
      <vt:lpstr>PowerPoint Presentation</vt:lpstr>
      <vt:lpstr>PowerPoint Presentation</vt:lpstr>
      <vt:lpstr>Oct 20 2022 Zihan </vt:lpstr>
      <vt:lpstr>Oct 27 2022 Zihan </vt:lpstr>
      <vt:lpstr>PowerPoint Presentation</vt:lpstr>
      <vt:lpstr>PowerPoint Presentation</vt:lpstr>
      <vt:lpstr>Oct 27 2022 Zihan </vt:lpstr>
      <vt:lpstr>PowerPoint Presentation</vt:lpstr>
      <vt:lpstr>PowerPoint Presentation</vt:lpstr>
      <vt:lpstr>Oct 20 2022 Zihan </vt:lpstr>
      <vt:lpstr>Nov 17 2022 Zihan </vt:lpstr>
      <vt:lpstr>Reference Draft --- illustration</vt:lpstr>
      <vt:lpstr>Classification problem</vt:lpstr>
      <vt:lpstr>Constrained Optimization: in progress</vt:lpstr>
      <vt:lpstr>PowerPoint Presentation</vt:lpstr>
      <vt:lpstr>PowerPoint Presentation</vt:lpstr>
      <vt:lpstr>PowerPoint Presentation</vt:lpstr>
      <vt:lpstr>Oct 20 2022 Zihan </vt:lpstr>
      <vt:lpstr>PowerPoint Presentation</vt:lpstr>
      <vt:lpstr>PowerPoint Presentation</vt:lpstr>
      <vt:lpstr>Performance Part</vt:lpstr>
      <vt:lpstr>Neibor info Extraction</vt:lpstr>
      <vt:lpstr>Results</vt:lpstr>
      <vt:lpstr>Next Step</vt:lpstr>
      <vt:lpstr>PowerPoint Presentation</vt:lpstr>
      <vt:lpstr>PowerPoint Presentation</vt:lpstr>
      <vt:lpstr>PowerPoint Presentation</vt:lpstr>
      <vt:lpstr>PowerPoint Presentation</vt:lpstr>
      <vt:lpstr>Inference Part</vt:lpstr>
      <vt:lpstr>Bug Fixed</vt:lpstr>
      <vt:lpstr>PowerPoint Presentation</vt:lpstr>
      <vt:lpstr>Closer Look</vt:lpstr>
      <vt:lpstr>PowerPoint Presentation</vt:lpstr>
      <vt:lpstr>Problems:</vt:lpstr>
      <vt:lpstr>Revisit SCS</vt:lpstr>
      <vt:lpstr>PowerPoint Presentation</vt:lpstr>
      <vt:lpstr>PowerPoint Presentation</vt:lpstr>
      <vt:lpstr>Constrained_Optimization</vt:lpstr>
      <vt:lpstr>Problems and what is next…</vt:lpstr>
      <vt:lpstr>ALM</vt:lpstr>
      <vt:lpstr>two-level nested loop structure</vt:lpstr>
      <vt:lpstr>Required Actions</vt:lpstr>
      <vt:lpstr>Important Change</vt:lpstr>
      <vt:lpstr>PowerPoint Presentation</vt:lpstr>
      <vt:lpstr>PowerPoint Presentation</vt:lpstr>
      <vt:lpstr>Quick Summary</vt:lpstr>
      <vt:lpstr>PowerPoint Presentation</vt:lpstr>
      <vt:lpstr>Last catch-up</vt:lpstr>
      <vt:lpstr>PowerPoint Presentation</vt:lpstr>
      <vt:lpstr>PowerPoint Presentation</vt:lpstr>
      <vt:lpstr>Training Progress</vt:lpstr>
      <vt:lpstr>Last time Catch-Up</vt:lpstr>
      <vt:lpstr>PowerPoint Presentation</vt:lpstr>
      <vt:lpstr>PowerPoint Presentation</vt:lpstr>
      <vt:lpstr>PowerPoint Presentation</vt:lpstr>
      <vt:lpstr>PowerPoint Presentation</vt:lpstr>
      <vt:lpstr>Attention_1 </vt:lpstr>
      <vt:lpstr>PowerPoint Presentation</vt:lpstr>
      <vt:lpstr>Current Progress</vt:lpstr>
      <vt:lpstr>Evaluation</vt:lpstr>
      <vt:lpstr>Babystep training weights</vt:lpstr>
      <vt:lpstr>Net.  vs Tvl.</vt:lpstr>
      <vt:lpstr>Paper Construction</vt:lpstr>
      <vt:lpstr>Enhanced Baseline</vt:lpstr>
      <vt:lpstr>PowerPoint Presentation</vt:lpstr>
      <vt:lpstr>Current Net Design</vt:lpstr>
      <vt:lpstr>Omission Rate(OR)</vt:lpstr>
      <vt:lpstr>Cls-Wise Recall</vt:lpstr>
      <vt:lpstr>Inter-model comparison</vt:lpstr>
      <vt:lpstr>Progress updates</vt:lpstr>
      <vt:lpstr>Next Step</vt:lpstr>
      <vt:lpstr>Important Comparison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dc:creator>Lucas WANG</dc:creator>
  <cp:lastModifiedBy>2774602381@qq.com</cp:lastModifiedBy>
  <cp:revision>462</cp:revision>
  <dcterms:created xsi:type="dcterms:W3CDTF">2022-09-22T08:35:42Z</dcterms:created>
  <dcterms:modified xsi:type="dcterms:W3CDTF">2023-02-19T13:13:54Z</dcterms:modified>
</cp:coreProperties>
</file>